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</p:sldMasterIdLst>
  <p:notesMasterIdLst>
    <p:notesMasterId r:id="rId210"/>
  </p:notesMasterIdLst>
  <p:sldIdLst>
    <p:sldId id="256" r:id="rId5"/>
    <p:sldId id="458" r:id="rId6"/>
    <p:sldId id="257" r:id="rId7"/>
    <p:sldId id="315" r:id="rId8"/>
    <p:sldId id="444" r:id="rId9"/>
    <p:sldId id="260" r:id="rId10"/>
    <p:sldId id="535" r:id="rId11"/>
    <p:sldId id="259" r:id="rId12"/>
    <p:sldId id="455" r:id="rId13"/>
    <p:sldId id="258" r:id="rId14"/>
    <p:sldId id="261" r:id="rId15"/>
    <p:sldId id="322" r:id="rId16"/>
    <p:sldId id="323" r:id="rId17"/>
    <p:sldId id="324" r:id="rId18"/>
    <p:sldId id="325" r:id="rId19"/>
    <p:sldId id="326" r:id="rId20"/>
    <p:sldId id="327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361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445" r:id="rId66"/>
    <p:sldId id="398" r:id="rId67"/>
    <p:sldId id="446" r:id="rId68"/>
    <p:sldId id="439" r:id="rId69"/>
    <p:sldId id="447" r:id="rId70"/>
    <p:sldId id="448" r:id="rId71"/>
    <p:sldId id="449" r:id="rId72"/>
    <p:sldId id="440" r:id="rId73"/>
    <p:sldId id="450" r:id="rId74"/>
    <p:sldId id="451" r:id="rId75"/>
    <p:sldId id="452" r:id="rId76"/>
    <p:sldId id="453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6" r:id="rId85"/>
    <p:sldId id="407" r:id="rId86"/>
    <p:sldId id="408" r:id="rId87"/>
    <p:sldId id="409" r:id="rId88"/>
    <p:sldId id="410" r:id="rId89"/>
    <p:sldId id="411" r:id="rId90"/>
    <p:sldId id="412" r:id="rId91"/>
    <p:sldId id="413" r:id="rId92"/>
    <p:sldId id="414" r:id="rId93"/>
    <p:sldId id="415" r:id="rId94"/>
    <p:sldId id="416" r:id="rId95"/>
    <p:sldId id="422" r:id="rId96"/>
    <p:sldId id="423" r:id="rId97"/>
    <p:sldId id="424" r:id="rId98"/>
    <p:sldId id="417" r:id="rId99"/>
    <p:sldId id="418" r:id="rId100"/>
    <p:sldId id="419" r:id="rId101"/>
    <p:sldId id="420" r:id="rId102"/>
    <p:sldId id="421" r:id="rId103"/>
    <p:sldId id="425" r:id="rId104"/>
    <p:sldId id="426" r:id="rId105"/>
    <p:sldId id="427" r:id="rId106"/>
    <p:sldId id="428" r:id="rId107"/>
    <p:sldId id="429" r:id="rId108"/>
    <p:sldId id="430" r:id="rId109"/>
    <p:sldId id="431" r:id="rId110"/>
    <p:sldId id="432" r:id="rId111"/>
    <p:sldId id="433" r:id="rId112"/>
    <p:sldId id="434" r:id="rId113"/>
    <p:sldId id="435" r:id="rId114"/>
    <p:sldId id="436" r:id="rId115"/>
    <p:sldId id="437" r:id="rId116"/>
    <p:sldId id="441" r:id="rId117"/>
    <p:sldId id="438" r:id="rId118"/>
    <p:sldId id="442" r:id="rId119"/>
    <p:sldId id="443" r:id="rId120"/>
    <p:sldId id="454" r:id="rId121"/>
    <p:sldId id="459" r:id="rId122"/>
    <p:sldId id="460" r:id="rId123"/>
    <p:sldId id="461" r:id="rId124"/>
    <p:sldId id="462" r:id="rId125"/>
    <p:sldId id="463" r:id="rId126"/>
    <p:sldId id="464" r:id="rId127"/>
    <p:sldId id="465" r:id="rId128"/>
    <p:sldId id="466" r:id="rId129"/>
    <p:sldId id="467" r:id="rId130"/>
    <p:sldId id="468" r:id="rId131"/>
    <p:sldId id="469" r:id="rId132"/>
    <p:sldId id="470" r:id="rId133"/>
    <p:sldId id="471" r:id="rId134"/>
    <p:sldId id="472" r:id="rId135"/>
    <p:sldId id="473" r:id="rId136"/>
    <p:sldId id="474" r:id="rId137"/>
    <p:sldId id="475" r:id="rId138"/>
    <p:sldId id="476" r:id="rId139"/>
    <p:sldId id="477" r:id="rId140"/>
    <p:sldId id="478" r:id="rId141"/>
    <p:sldId id="479" r:id="rId142"/>
    <p:sldId id="480" r:id="rId143"/>
    <p:sldId id="481" r:id="rId144"/>
    <p:sldId id="482" r:id="rId145"/>
    <p:sldId id="483" r:id="rId146"/>
    <p:sldId id="484" r:id="rId147"/>
    <p:sldId id="485" r:id="rId148"/>
    <p:sldId id="486" r:id="rId149"/>
    <p:sldId id="487" r:id="rId150"/>
    <p:sldId id="488" r:id="rId151"/>
    <p:sldId id="489" r:id="rId152"/>
    <p:sldId id="490" r:id="rId153"/>
    <p:sldId id="491" r:id="rId154"/>
    <p:sldId id="492" r:id="rId155"/>
    <p:sldId id="493" r:id="rId156"/>
    <p:sldId id="494" r:id="rId157"/>
    <p:sldId id="495" r:id="rId158"/>
    <p:sldId id="496" r:id="rId159"/>
    <p:sldId id="497" r:id="rId160"/>
    <p:sldId id="498" r:id="rId161"/>
    <p:sldId id="499" r:id="rId162"/>
    <p:sldId id="500" r:id="rId163"/>
    <p:sldId id="501" r:id="rId164"/>
    <p:sldId id="502" r:id="rId165"/>
    <p:sldId id="503" r:id="rId166"/>
    <p:sldId id="504" r:id="rId167"/>
    <p:sldId id="505" r:id="rId168"/>
    <p:sldId id="506" r:id="rId169"/>
    <p:sldId id="507" r:id="rId170"/>
    <p:sldId id="508" r:id="rId171"/>
    <p:sldId id="509" r:id="rId172"/>
    <p:sldId id="510" r:id="rId173"/>
    <p:sldId id="511" r:id="rId174"/>
    <p:sldId id="512" r:id="rId175"/>
    <p:sldId id="513" r:id="rId176"/>
    <p:sldId id="514" r:id="rId177"/>
    <p:sldId id="515" r:id="rId178"/>
    <p:sldId id="516" r:id="rId179"/>
    <p:sldId id="517" r:id="rId180"/>
    <p:sldId id="543" r:id="rId181"/>
    <p:sldId id="536" r:id="rId182"/>
    <p:sldId id="537" r:id="rId183"/>
    <p:sldId id="538" r:id="rId184"/>
    <p:sldId id="539" r:id="rId185"/>
    <p:sldId id="540" r:id="rId186"/>
    <p:sldId id="541" r:id="rId187"/>
    <p:sldId id="542" r:id="rId188"/>
    <p:sldId id="544" r:id="rId189"/>
    <p:sldId id="545" r:id="rId190"/>
    <p:sldId id="546" r:id="rId191"/>
    <p:sldId id="552" r:id="rId192"/>
    <p:sldId id="547" r:id="rId193"/>
    <p:sldId id="548" r:id="rId194"/>
    <p:sldId id="553" r:id="rId195"/>
    <p:sldId id="549" r:id="rId196"/>
    <p:sldId id="550" r:id="rId197"/>
    <p:sldId id="551" r:id="rId198"/>
    <p:sldId id="554" r:id="rId199"/>
    <p:sldId id="555" r:id="rId200"/>
    <p:sldId id="557" r:id="rId201"/>
    <p:sldId id="562" r:id="rId202"/>
    <p:sldId id="556" r:id="rId203"/>
    <p:sldId id="558" r:id="rId204"/>
    <p:sldId id="559" r:id="rId205"/>
    <p:sldId id="560" r:id="rId206"/>
    <p:sldId id="563" r:id="rId207"/>
    <p:sldId id="314" r:id="rId208"/>
    <p:sldId id="269" r:id="rId209"/>
  </p:sldIdLst>
  <p:sldSz cx="9144000" cy="5143500" type="screen16x9"/>
  <p:notesSz cx="7019925" cy="9305925"/>
  <p:embeddedFontLst>
    <p:embeddedFont>
      <p:font typeface="Arial Black" panose="020B0A04020102020204" pitchFamily="34" charset="0"/>
      <p:bold r:id="rId211"/>
    </p:embeddedFont>
    <p:embeddedFont>
      <p:font typeface="Montserrat Black" pitchFamily="2" charset="0"/>
      <p:bold r:id="rId212"/>
      <p:boldItalic r:id="rId213"/>
    </p:embeddedFont>
    <p:embeddedFont>
      <p:font typeface="Montserrat" pitchFamily="2" charset="0"/>
      <p:regular r:id="rId214"/>
      <p:bold r:id="rId215"/>
      <p:italic r:id="rId216"/>
      <p:boldItalic r:id="rId217"/>
    </p:embeddedFont>
    <p:embeddedFont>
      <p:font typeface="Nunito" panose="020B0604020202020204" charset="0"/>
      <p:regular r:id="rId218"/>
      <p:bold r:id="rId219"/>
      <p:italic r:id="rId220"/>
      <p:boldItalic r:id="rId221"/>
    </p:embeddedFont>
    <p:embeddedFont>
      <p:font typeface="Montserrat ExtraBold" pitchFamily="2" charset="0"/>
      <p:bold r:id="rId222"/>
      <p:boldItalic r:id="rId223"/>
    </p:embeddedFont>
    <p:embeddedFont>
      <p:font typeface="Abel" panose="020B0604020202020204" charset="0"/>
      <p:regular r:id="rId224"/>
    </p:embeddedFont>
    <p:embeddedFont>
      <p:font typeface="Mongolian Baiti" panose="03000500000000000000" pitchFamily="66" charset="0"/>
      <p:regular r:id="rId225"/>
    </p:embeddedFont>
    <p:embeddedFont>
      <p:font typeface="Berlin Sans FB Demi" panose="020E0802020502020306" pitchFamily="34" charset="0"/>
      <p:bold r:id="rId226"/>
    </p:embeddedFont>
    <p:embeddedFont>
      <p:font typeface="Oxygen" panose="020B0604020202020204" charset="0"/>
      <p:regular r:id="rId227"/>
      <p:bold r:id="rId228"/>
    </p:embeddedFont>
    <p:embeddedFont>
      <p:font typeface="Calibri" panose="020F0502020204030204" pitchFamily="34" charset="0"/>
      <p:regular r:id="rId229"/>
      <p:bold r:id="rId230"/>
      <p:italic r:id="rId231"/>
      <p:boldItalic r:id="rId2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1DB687-D337-414A-8164-E67E3DDF2FB6}">
  <a:tblStyle styleId="{8E1DB687-D337-414A-8164-E67E3DDF2F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2413" autoAdjust="0"/>
  </p:normalViewPr>
  <p:slideViewPr>
    <p:cSldViewPr snapToGrid="0">
      <p:cViewPr varScale="1">
        <p:scale>
          <a:sx n="64" d="100"/>
          <a:sy n="64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slide" Target="slides/slide201.xml"/><Relationship Id="rId226" Type="http://schemas.openxmlformats.org/officeDocument/2006/relationships/font" Target="fonts/font16.fntdata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16" Type="http://schemas.openxmlformats.org/officeDocument/2006/relationships/font" Target="fonts/font6.fntdata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206" Type="http://schemas.openxmlformats.org/officeDocument/2006/relationships/slide" Target="slides/slide202.xml"/><Relationship Id="rId227" Type="http://schemas.openxmlformats.org/officeDocument/2006/relationships/font" Target="fonts/font17.fntdata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217" Type="http://schemas.openxmlformats.org/officeDocument/2006/relationships/font" Target="fonts/font7.fntdata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7" Type="http://schemas.openxmlformats.org/officeDocument/2006/relationships/slide" Target="slides/slide203.xml"/><Relationship Id="rId228" Type="http://schemas.openxmlformats.org/officeDocument/2006/relationships/font" Target="fonts/font18.fntdata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18" Type="http://schemas.openxmlformats.org/officeDocument/2006/relationships/font" Target="fonts/font8.fntdata"/><Relationship Id="rId24" Type="http://schemas.openxmlformats.org/officeDocument/2006/relationships/slide" Target="slides/slide20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31" Type="http://schemas.openxmlformats.org/officeDocument/2006/relationships/slide" Target="slides/slide127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208" Type="http://schemas.openxmlformats.org/officeDocument/2006/relationships/slide" Target="slides/slide204.xml"/><Relationship Id="rId229" Type="http://schemas.openxmlformats.org/officeDocument/2006/relationships/font" Target="fonts/font19.fntdata"/><Relationship Id="rId14" Type="http://schemas.openxmlformats.org/officeDocument/2006/relationships/slide" Target="slides/slide10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8" Type="http://schemas.openxmlformats.org/officeDocument/2006/relationships/slide" Target="slides/slide4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219" Type="http://schemas.openxmlformats.org/officeDocument/2006/relationships/font" Target="fonts/font9.fntdata"/><Relationship Id="rId230" Type="http://schemas.openxmlformats.org/officeDocument/2006/relationships/font" Target="fonts/font20.fntdata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slide" Target="slides/slide205.xml"/><Relationship Id="rId190" Type="http://schemas.openxmlformats.org/officeDocument/2006/relationships/slide" Target="slides/slide186.xml"/><Relationship Id="rId204" Type="http://schemas.openxmlformats.org/officeDocument/2006/relationships/slide" Target="slides/slide200.xml"/><Relationship Id="rId220" Type="http://schemas.openxmlformats.org/officeDocument/2006/relationships/font" Target="fonts/font10.fntdata"/><Relationship Id="rId225" Type="http://schemas.openxmlformats.org/officeDocument/2006/relationships/font" Target="fonts/font15.fntdata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openxmlformats.org/officeDocument/2006/relationships/notesMaster" Target="notesMasters/notesMaster1.xml"/><Relationship Id="rId215" Type="http://schemas.openxmlformats.org/officeDocument/2006/relationships/font" Target="fonts/font5.fntdata"/><Relationship Id="rId236" Type="http://schemas.openxmlformats.org/officeDocument/2006/relationships/tableStyles" Target="tableStyles.xml"/><Relationship Id="rId26" Type="http://schemas.openxmlformats.org/officeDocument/2006/relationships/slide" Target="slides/slide22.xml"/><Relationship Id="rId231" Type="http://schemas.openxmlformats.org/officeDocument/2006/relationships/font" Target="fonts/font21.fntdata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Relationship Id="rId16" Type="http://schemas.openxmlformats.org/officeDocument/2006/relationships/slide" Target="slides/slide12.xml"/><Relationship Id="rId221" Type="http://schemas.openxmlformats.org/officeDocument/2006/relationships/font" Target="fonts/font11.fntdata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11" Type="http://schemas.openxmlformats.org/officeDocument/2006/relationships/font" Target="fonts/font1.fntdata"/><Relationship Id="rId232" Type="http://schemas.openxmlformats.org/officeDocument/2006/relationships/font" Target="fonts/font22.fntdata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slide" Target="slides/slide197.xml"/><Relationship Id="rId222" Type="http://schemas.openxmlformats.org/officeDocument/2006/relationships/font" Target="fonts/font12.fntdata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12" Type="http://schemas.openxmlformats.org/officeDocument/2006/relationships/font" Target="fonts/font2.fntdata"/><Relationship Id="rId233" Type="http://schemas.openxmlformats.org/officeDocument/2006/relationships/presProps" Target="presProps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slide" Target="slides/slide198.xml"/><Relationship Id="rId223" Type="http://schemas.openxmlformats.org/officeDocument/2006/relationships/font" Target="fonts/font13.fntdata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13" Type="http://schemas.openxmlformats.org/officeDocument/2006/relationships/font" Target="fonts/font3.fntdata"/><Relationship Id="rId234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115" Type="http://schemas.openxmlformats.org/officeDocument/2006/relationships/slide" Target="slides/slide111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19" Type="http://schemas.openxmlformats.org/officeDocument/2006/relationships/slide" Target="slides/slide15.xml"/><Relationship Id="rId224" Type="http://schemas.openxmlformats.org/officeDocument/2006/relationships/font" Target="fonts/font14.fntdata"/><Relationship Id="rId30" Type="http://schemas.openxmlformats.org/officeDocument/2006/relationships/slide" Target="slides/slide2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14" Type="http://schemas.openxmlformats.org/officeDocument/2006/relationships/font" Target="fonts/font4.fntdata"/><Relationship Id="rId235" Type="http://schemas.openxmlformats.org/officeDocument/2006/relationships/theme" Target="theme/theme1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94-4250-AA3D-92EC537E05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7F-436F-BA2F-88748B849B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7F-436F-BA2F-88748B849B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7F-436F-BA2F-88748B849BC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41436B-25DF-46DF-9A6E-69E91505241E}" type="PERCENTAGE">
                      <a:rPr lang="en-US" sz="2000"/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94-4250-AA3D-92EC537E0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4-4250-AA3D-92EC537E05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2363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2" tIns="93272" rIns="93272" bIns="9327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p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2029ff21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02029ff216_0_8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017d9b385e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017d9b385e_1_69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p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09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ad36770f46_0_0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2029ff21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2029ff216_0_6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39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2029ff21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2029ff216_0_6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8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2029ff21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2029ff216_0_6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2029ff21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2029ff216_0_50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2029ff21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2029ff216_0_50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47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2029ff2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02029ff216_0_6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516288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71188" y="1074650"/>
            <a:ext cx="6609900" cy="23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855401" y="274475"/>
            <a:ext cx="1705200" cy="1705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724259">
            <a:off x="315785" y="1683179"/>
            <a:ext cx="452995" cy="452995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22653">
            <a:off x="2362952" y="4875547"/>
            <a:ext cx="437145" cy="43714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1723737">
            <a:off x="8486705" y="3388820"/>
            <a:ext cx="1030444" cy="1030444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316663" y="1761300"/>
            <a:ext cx="44148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412518" y="1761300"/>
            <a:ext cx="1796700" cy="1620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rot="467">
            <a:off x="3316675" y="3067750"/>
            <a:ext cx="4414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123250" y="4186400"/>
            <a:ext cx="1943100" cy="19431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468700" y="-468525"/>
            <a:ext cx="1247700" cy="1247700"/>
          </a:xfrm>
          <a:prstGeom prst="donut">
            <a:avLst>
              <a:gd name="adj" fmla="val 25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68700" y="540000"/>
            <a:ext cx="444300" cy="4443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555425" y="2188950"/>
            <a:ext cx="1247700" cy="1247700"/>
          </a:xfrm>
          <a:prstGeom prst="donut">
            <a:avLst>
              <a:gd name="adj" fmla="val 25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637775" y="3436650"/>
            <a:ext cx="241500" cy="241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428175" y="4053050"/>
            <a:ext cx="771600" cy="771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595950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6681" y="2031750"/>
            <a:ext cx="86629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rot="10800000">
            <a:off x="341150" y="-733831"/>
            <a:ext cx="1482300" cy="1482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3675020">
            <a:off x="204649" y="284259"/>
            <a:ext cx="394192" cy="39419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0" y="787400"/>
            <a:ext cx="3201300" cy="9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1"/>
          </p:nvPr>
        </p:nvSpPr>
        <p:spPr>
          <a:xfrm rot="-288">
            <a:off x="4572000" y="1847652"/>
            <a:ext cx="3579600" cy="25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771544">
            <a:off x="-4681669" y="397202"/>
            <a:ext cx="8662983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617000" y="1317613"/>
            <a:ext cx="59100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>
            <a:off x="1617000" y="3207288"/>
            <a:ext cx="59100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12"/>
          <p:cNvGrpSpPr/>
          <p:nvPr/>
        </p:nvGrpSpPr>
        <p:grpSpPr>
          <a:xfrm>
            <a:off x="-380627" y="-1174647"/>
            <a:ext cx="10272698" cy="6121451"/>
            <a:chOff x="-380627" y="-1174647"/>
            <a:chExt cx="10272698" cy="6121451"/>
          </a:xfrm>
        </p:grpSpPr>
        <p:sp>
          <p:nvSpPr>
            <p:cNvPr id="81" name="Google Shape;81;p12"/>
            <p:cNvSpPr/>
            <p:nvPr/>
          </p:nvSpPr>
          <p:spPr>
            <a:xfrm rot="-5400000" flipH="1">
              <a:off x="8432571" y="3371427"/>
              <a:ext cx="1459500" cy="14595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" name="Google Shape;82;p12"/>
            <p:cNvPicPr preferRelativeResize="0"/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 rot="10498176" flipH="1">
              <a:off x="-257149" y="-901401"/>
              <a:ext cx="6368501" cy="309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2"/>
            <p:cNvSpPr/>
            <p:nvPr/>
          </p:nvSpPr>
          <p:spPr>
            <a:xfrm rot="-3676933" flipH="1">
              <a:off x="8645965" y="3371037"/>
              <a:ext cx="242874" cy="242874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2"/>
            <p:cNvSpPr/>
            <p:nvPr/>
          </p:nvSpPr>
          <p:spPr>
            <a:xfrm rot="-3672803" flipH="1">
              <a:off x="153556" y="2332298"/>
              <a:ext cx="186897" cy="186897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2"/>
            <p:cNvSpPr/>
            <p:nvPr/>
          </p:nvSpPr>
          <p:spPr>
            <a:xfrm rot="-3677180" flipH="1">
              <a:off x="3388586" y="320662"/>
              <a:ext cx="186082" cy="18608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2"/>
            <p:cNvSpPr/>
            <p:nvPr/>
          </p:nvSpPr>
          <p:spPr>
            <a:xfrm rot="-3674223" flipH="1">
              <a:off x="8207005" y="4278692"/>
              <a:ext cx="566724" cy="566724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235775" y="709675"/>
            <a:ext cx="40497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-13925" y="-21275"/>
            <a:ext cx="9185100" cy="5189700"/>
          </a:xfrm>
          <a:prstGeom prst="rect">
            <a:avLst/>
          </a:prstGeom>
          <a:gradFill>
            <a:gsLst>
              <a:gs pos="0">
                <a:srgbClr val="AADDE0">
                  <a:alpha val="32941"/>
                </a:srgbClr>
              </a:gs>
              <a:gs pos="100000">
                <a:srgbClr val="5B3B5A">
                  <a:alpha val="29411"/>
                </a:srgbClr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 rot="5400000">
            <a:off x="-932578" y="128775"/>
            <a:ext cx="1866300" cy="1866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 rot="5400000">
            <a:off x="-613779" y="1149455"/>
            <a:ext cx="1228500" cy="1228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rot="-5400000" flipH="1">
            <a:off x="8543093" y="3874842"/>
            <a:ext cx="1228500" cy="1228500"/>
          </a:xfrm>
          <a:prstGeom prst="blockArc">
            <a:avLst>
              <a:gd name="adj1" fmla="val 10610774"/>
              <a:gd name="adj2" fmla="val 0"/>
              <a:gd name="adj3" fmla="val 25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rot="-9073212" flipH="1">
            <a:off x="8826918" y="4210363"/>
            <a:ext cx="194415" cy="194415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 rot="-1725094">
            <a:off x="609723" y="336218"/>
            <a:ext cx="495829" cy="495829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37075" y="1241975"/>
            <a:ext cx="29007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720150" y="1688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2" hasCustomPrompt="1"/>
          </p:nvPr>
        </p:nvSpPr>
        <p:spPr>
          <a:xfrm rot="1446">
            <a:off x="4746002" y="1271685"/>
            <a:ext cx="713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3" hasCustomPrompt="1"/>
          </p:nvPr>
        </p:nvSpPr>
        <p:spPr>
          <a:xfrm>
            <a:off x="3683077" y="2482099"/>
            <a:ext cx="713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4" hasCustomPrompt="1"/>
          </p:nvPr>
        </p:nvSpPr>
        <p:spPr>
          <a:xfrm>
            <a:off x="3683077" y="3692400"/>
            <a:ext cx="713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5"/>
          </p:nvPr>
        </p:nvSpPr>
        <p:spPr>
          <a:xfrm>
            <a:off x="720156" y="2456165"/>
            <a:ext cx="2898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6"/>
          </p:nvPr>
        </p:nvSpPr>
        <p:spPr>
          <a:xfrm>
            <a:off x="720150" y="2903463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 idx="7"/>
          </p:nvPr>
        </p:nvSpPr>
        <p:spPr>
          <a:xfrm>
            <a:off x="720156" y="3663340"/>
            <a:ext cx="2898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8"/>
          </p:nvPr>
        </p:nvSpPr>
        <p:spPr>
          <a:xfrm>
            <a:off x="720150" y="4111538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 idx="9"/>
          </p:nvPr>
        </p:nvSpPr>
        <p:spPr>
          <a:xfrm>
            <a:off x="5527081" y="3649365"/>
            <a:ext cx="2898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13"/>
          </p:nvPr>
        </p:nvSpPr>
        <p:spPr>
          <a:xfrm>
            <a:off x="6087600" y="4111538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14"/>
          </p:nvPr>
        </p:nvSpPr>
        <p:spPr>
          <a:xfrm>
            <a:off x="5527081" y="2456165"/>
            <a:ext cx="2898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5"/>
          </p:nvPr>
        </p:nvSpPr>
        <p:spPr>
          <a:xfrm>
            <a:off x="6087600" y="2903463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16"/>
          </p:nvPr>
        </p:nvSpPr>
        <p:spPr>
          <a:xfrm>
            <a:off x="5527081" y="1243315"/>
            <a:ext cx="2898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7"/>
          </p:nvPr>
        </p:nvSpPr>
        <p:spPr>
          <a:xfrm>
            <a:off x="6087600" y="1687013"/>
            <a:ext cx="2336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18" hasCustomPrompt="1"/>
          </p:nvPr>
        </p:nvSpPr>
        <p:spPr>
          <a:xfrm rot="1444">
            <a:off x="3682627" y="1270785"/>
            <a:ext cx="7140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19" hasCustomPrompt="1"/>
          </p:nvPr>
        </p:nvSpPr>
        <p:spPr>
          <a:xfrm rot="1446">
            <a:off x="4746002" y="2482099"/>
            <a:ext cx="713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0" hasCustomPrompt="1"/>
          </p:nvPr>
        </p:nvSpPr>
        <p:spPr>
          <a:xfrm rot="1446">
            <a:off x="4746002" y="3692400"/>
            <a:ext cx="7131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21"/>
          </p:nvPr>
        </p:nvSpPr>
        <p:spPr>
          <a:xfrm>
            <a:off x="720000" y="595950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055276" flipH="1">
            <a:off x="-1736979" y="-1077849"/>
            <a:ext cx="6190999" cy="36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266930" flipH="1">
            <a:off x="4081972" y="4543876"/>
            <a:ext cx="6190998" cy="367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 rot="10800000" flipH="1">
            <a:off x="255074" y="-544499"/>
            <a:ext cx="1084500" cy="1084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 rot="-3674066" flipH="1">
            <a:off x="8734836" y="4235285"/>
            <a:ext cx="283027" cy="283027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rot="-3676082" flipH="1">
            <a:off x="166511" y="1495229"/>
            <a:ext cx="124191" cy="1241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720000" y="584500"/>
            <a:ext cx="77040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 idx="2"/>
          </p:nvPr>
        </p:nvSpPr>
        <p:spPr>
          <a:xfrm>
            <a:off x="506850" y="2759325"/>
            <a:ext cx="2762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1"/>
          </p:nvPr>
        </p:nvSpPr>
        <p:spPr>
          <a:xfrm>
            <a:off x="720000" y="3132018"/>
            <a:ext cx="2336400" cy="9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title" idx="3"/>
          </p:nvPr>
        </p:nvSpPr>
        <p:spPr>
          <a:xfrm>
            <a:off x="3190650" y="2759313"/>
            <a:ext cx="2762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ubTitle" idx="4"/>
          </p:nvPr>
        </p:nvSpPr>
        <p:spPr>
          <a:xfrm>
            <a:off x="3403800" y="3132006"/>
            <a:ext cx="2336400" cy="9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title" idx="5"/>
          </p:nvPr>
        </p:nvSpPr>
        <p:spPr>
          <a:xfrm>
            <a:off x="5874450" y="2759313"/>
            <a:ext cx="2762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ubTitle" idx="6"/>
          </p:nvPr>
        </p:nvSpPr>
        <p:spPr>
          <a:xfrm>
            <a:off x="6087600" y="3131993"/>
            <a:ext cx="2336400" cy="9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02378">
            <a:off x="-2208044" y="-1447801"/>
            <a:ext cx="866298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6"/>
          <p:cNvGrpSpPr/>
          <p:nvPr/>
        </p:nvGrpSpPr>
        <p:grpSpPr>
          <a:xfrm rot="10800000" flipH="1">
            <a:off x="302708" y="-754845"/>
            <a:ext cx="1482300" cy="1765375"/>
            <a:chOff x="307037" y="4131480"/>
            <a:chExt cx="1482300" cy="1765375"/>
          </a:xfrm>
        </p:grpSpPr>
        <p:sp>
          <p:nvSpPr>
            <p:cNvPr id="223" name="Google Shape;223;p26"/>
            <p:cNvSpPr/>
            <p:nvPr/>
          </p:nvSpPr>
          <p:spPr>
            <a:xfrm>
              <a:off x="307037" y="4414555"/>
              <a:ext cx="1482300" cy="14823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 rot="3675020">
              <a:off x="522899" y="4201984"/>
              <a:ext cx="394192" cy="39419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5" name="Google Shape;22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88206" y="1920950"/>
            <a:ext cx="86629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4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6786017" flipH="1">
            <a:off x="-2215630" y="1004870"/>
            <a:ext cx="6747132" cy="3280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34"/>
          <p:cNvGrpSpPr/>
          <p:nvPr/>
        </p:nvGrpSpPr>
        <p:grpSpPr>
          <a:xfrm rot="5400000" flipH="1">
            <a:off x="-591034" y="652627"/>
            <a:ext cx="1482300" cy="1765375"/>
            <a:chOff x="307037" y="4131480"/>
            <a:chExt cx="1482300" cy="1765375"/>
          </a:xfrm>
        </p:grpSpPr>
        <p:sp>
          <p:nvSpPr>
            <p:cNvPr id="330" name="Google Shape;330;p34"/>
            <p:cNvSpPr/>
            <p:nvPr/>
          </p:nvSpPr>
          <p:spPr>
            <a:xfrm>
              <a:off x="307037" y="4414555"/>
              <a:ext cx="1482300" cy="14823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 rot="3675020">
              <a:off x="522899" y="4201984"/>
              <a:ext cx="394192" cy="39419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4"/>
          <p:cNvSpPr/>
          <p:nvPr/>
        </p:nvSpPr>
        <p:spPr>
          <a:xfrm rot="3678880">
            <a:off x="8399963" y="1025937"/>
            <a:ext cx="348126" cy="34812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4"/>
          <p:cNvSpPr/>
          <p:nvPr/>
        </p:nvSpPr>
        <p:spPr>
          <a:xfrm rot="3678203">
            <a:off x="8589000" y="1448465"/>
            <a:ext cx="923419" cy="923419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4"/>
          <p:cNvSpPr/>
          <p:nvPr/>
        </p:nvSpPr>
        <p:spPr>
          <a:xfrm rot="3677995">
            <a:off x="8664221" y="2217693"/>
            <a:ext cx="183664" cy="18366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34"/>
          <p:cNvGrpSpPr/>
          <p:nvPr/>
        </p:nvGrpSpPr>
        <p:grpSpPr>
          <a:xfrm>
            <a:off x="7471966" y="4126177"/>
            <a:ext cx="1482300" cy="1765375"/>
            <a:chOff x="307037" y="4131480"/>
            <a:chExt cx="1482300" cy="1765375"/>
          </a:xfrm>
        </p:grpSpPr>
        <p:sp>
          <p:nvSpPr>
            <p:cNvPr id="336" name="Google Shape;336;p34"/>
            <p:cNvSpPr/>
            <p:nvPr/>
          </p:nvSpPr>
          <p:spPr>
            <a:xfrm>
              <a:off x="307037" y="4414555"/>
              <a:ext cx="1482300" cy="14823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 rot="3675020">
              <a:off x="522899" y="4201984"/>
              <a:ext cx="394192" cy="39419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84500"/>
            <a:ext cx="77040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●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○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■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●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○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■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●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xygen"/>
              <a:buChar char="○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xygen"/>
              <a:buChar char="■"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8" r:id="rId5"/>
    <p:sldLayoutId id="2147483659" r:id="rId6"/>
    <p:sldLayoutId id="2147483662" r:id="rId7"/>
    <p:sldLayoutId id="2147483672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>
            <a:spLocks noGrp="1"/>
          </p:cNvSpPr>
          <p:nvPr>
            <p:ph type="ctrTitle"/>
          </p:nvPr>
        </p:nvSpPr>
        <p:spPr>
          <a:xfrm>
            <a:off x="1181990" y="2130818"/>
            <a:ext cx="6609900" cy="2814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Development &amp; </a:t>
            </a:r>
            <a:br>
              <a:rPr lang="en-US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 </a:t>
            </a:r>
            <a:r>
              <a:rPr lang="en-US" b="1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  <a:br>
              <a:rPr lang="en-US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Dual Training System (NDTS) </a:t>
            </a:r>
            <a:r>
              <a:rPr lang="en-MY" b="1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MY" b="1" dirty="0">
                <a:solidFill>
                  <a:schemeClr val="bg1">
                    <a:lumMod val="10000"/>
                  </a:schemeClr>
                </a:solidFill>
              </a:rPr>
            </a:b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>
            <a:off x="2037720" y="1872005"/>
            <a:ext cx="5007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1" name="Google Shape;351;p38"/>
          <p:cNvSpPr/>
          <p:nvPr/>
        </p:nvSpPr>
        <p:spPr>
          <a:xfrm rot="-1724014">
            <a:off x="6598440" y="-101545"/>
            <a:ext cx="234016" cy="234016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89" y="489696"/>
            <a:ext cx="2751160" cy="1162898"/>
          </a:xfrm>
          <a:prstGeom prst="rect">
            <a:avLst/>
          </a:prstGeom>
        </p:spPr>
      </p:pic>
      <p:pic>
        <p:nvPicPr>
          <p:cNvPr id="8" name="Picture 2" descr="Jabatan Pembangunan Kemahiran - SLD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78" y="381663"/>
            <a:ext cx="2156786" cy="12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/>
          <p:nvPr/>
        </p:nvSpPr>
        <p:spPr>
          <a:xfrm rot="5400000">
            <a:off x="2207982" y="926757"/>
            <a:ext cx="642936" cy="3618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0"/>
          <p:cNvSpPr/>
          <p:nvPr/>
        </p:nvSpPr>
        <p:spPr>
          <a:xfrm rot="5400000">
            <a:off x="2306250" y="2078138"/>
            <a:ext cx="446400" cy="3618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0"/>
          <p:cNvSpPr/>
          <p:nvPr/>
        </p:nvSpPr>
        <p:spPr>
          <a:xfrm rot="5400000">
            <a:off x="6391500" y="-340975"/>
            <a:ext cx="446400" cy="3618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67" name="Google Shape;367;p40"/>
          <p:cNvSpPr/>
          <p:nvPr/>
        </p:nvSpPr>
        <p:spPr>
          <a:xfrm rot="5400000">
            <a:off x="6291407" y="926759"/>
            <a:ext cx="642935" cy="3618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0"/>
          <p:cNvSpPr/>
          <p:nvPr/>
        </p:nvSpPr>
        <p:spPr>
          <a:xfrm rot="5400000">
            <a:off x="6389675" y="2063275"/>
            <a:ext cx="446400" cy="3618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title"/>
          </p:nvPr>
        </p:nvSpPr>
        <p:spPr>
          <a:xfrm>
            <a:off x="737075" y="1241975"/>
            <a:ext cx="29007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DIVERSITY SKILLS</a:t>
            </a:r>
          </a:p>
        </p:txBody>
      </p:sp>
      <p:sp>
        <p:nvSpPr>
          <p:cNvPr id="371" name="Google Shape;371;p40"/>
          <p:cNvSpPr txBox="1">
            <a:spLocks noGrp="1"/>
          </p:cNvSpPr>
          <p:nvPr>
            <p:ph type="title" idx="2"/>
          </p:nvPr>
        </p:nvSpPr>
        <p:spPr>
          <a:xfrm rot="1446">
            <a:off x="4746002" y="1271685"/>
            <a:ext cx="71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72" name="Google Shape;372;p40"/>
          <p:cNvSpPr txBox="1">
            <a:spLocks noGrp="1"/>
          </p:cNvSpPr>
          <p:nvPr>
            <p:ph type="title" idx="3"/>
          </p:nvPr>
        </p:nvSpPr>
        <p:spPr>
          <a:xfrm>
            <a:off x="3639398" y="2511500"/>
            <a:ext cx="71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3" name="Google Shape;373;p40"/>
          <p:cNvSpPr txBox="1">
            <a:spLocks noGrp="1"/>
          </p:cNvSpPr>
          <p:nvPr>
            <p:ph type="title" idx="4"/>
          </p:nvPr>
        </p:nvSpPr>
        <p:spPr>
          <a:xfrm>
            <a:off x="3683077" y="3692400"/>
            <a:ext cx="71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05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74" name="Google Shape;374;p40"/>
          <p:cNvSpPr txBox="1">
            <a:spLocks noGrp="1"/>
          </p:cNvSpPr>
          <p:nvPr>
            <p:ph type="title" idx="5"/>
          </p:nvPr>
        </p:nvSpPr>
        <p:spPr>
          <a:xfrm>
            <a:off x="720155" y="2521478"/>
            <a:ext cx="3111615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PROBLEM SOLVING SKILLS</a:t>
            </a:r>
          </a:p>
        </p:txBody>
      </p:sp>
      <p:sp>
        <p:nvSpPr>
          <p:cNvPr id="376" name="Google Shape;376;p40"/>
          <p:cNvSpPr txBox="1">
            <a:spLocks noGrp="1"/>
          </p:cNvSpPr>
          <p:nvPr>
            <p:ph type="title" idx="7"/>
          </p:nvPr>
        </p:nvSpPr>
        <p:spPr>
          <a:xfrm>
            <a:off x="522036" y="3663340"/>
            <a:ext cx="3280344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LEADERSHIP SKILL</a:t>
            </a:r>
          </a:p>
        </p:txBody>
      </p:sp>
      <p:sp>
        <p:nvSpPr>
          <p:cNvPr id="378" name="Google Shape;378;p40"/>
          <p:cNvSpPr txBox="1">
            <a:spLocks noGrp="1"/>
          </p:cNvSpPr>
          <p:nvPr>
            <p:ph type="title" idx="9"/>
          </p:nvPr>
        </p:nvSpPr>
        <p:spPr>
          <a:xfrm>
            <a:off x="5748061" y="3649365"/>
            <a:ext cx="28986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SOCIAL</a:t>
            </a:r>
            <a:r>
              <a:rPr lang="en-US" b="1" dirty="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VALUES</a:t>
            </a: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 idx="14"/>
          </p:nvPr>
        </p:nvSpPr>
        <p:spPr>
          <a:xfrm>
            <a:off x="5527081" y="2517125"/>
            <a:ext cx="28986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COMMUNICATION SKILLS</a:t>
            </a:r>
          </a:p>
        </p:txBody>
      </p:sp>
      <p:sp>
        <p:nvSpPr>
          <p:cNvPr id="382" name="Google Shape;382;p40"/>
          <p:cNvSpPr txBox="1">
            <a:spLocks noGrp="1"/>
          </p:cNvSpPr>
          <p:nvPr>
            <p:ph type="title" idx="16"/>
          </p:nvPr>
        </p:nvSpPr>
        <p:spPr>
          <a:xfrm>
            <a:off x="5428341" y="1243315"/>
            <a:ext cx="3098938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TEAMWORK</a:t>
            </a:r>
            <a:r>
              <a:rPr lang="en-US" b="1" dirty="0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SKILLS</a:t>
            </a:r>
          </a:p>
        </p:txBody>
      </p:sp>
      <p:sp>
        <p:nvSpPr>
          <p:cNvPr id="384" name="Google Shape;384;p40"/>
          <p:cNvSpPr txBox="1">
            <a:spLocks noGrp="1"/>
          </p:cNvSpPr>
          <p:nvPr>
            <p:ph type="title" idx="18"/>
          </p:nvPr>
        </p:nvSpPr>
        <p:spPr>
          <a:xfrm rot="1444">
            <a:off x="3682627" y="1270785"/>
            <a:ext cx="7140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5" name="Google Shape;385;p40"/>
          <p:cNvSpPr txBox="1">
            <a:spLocks noGrp="1"/>
          </p:cNvSpPr>
          <p:nvPr>
            <p:ph type="title" idx="19"/>
          </p:nvPr>
        </p:nvSpPr>
        <p:spPr>
          <a:xfrm rot="1446">
            <a:off x="4800150" y="2517275"/>
            <a:ext cx="71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04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6" name="Google Shape;386;p40"/>
          <p:cNvSpPr txBox="1">
            <a:spLocks noGrp="1"/>
          </p:cNvSpPr>
          <p:nvPr>
            <p:ph type="title" idx="20"/>
          </p:nvPr>
        </p:nvSpPr>
        <p:spPr>
          <a:xfrm rot="1446">
            <a:off x="4746002" y="3692400"/>
            <a:ext cx="7131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06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87" name="Google Shape;387;p40"/>
          <p:cNvSpPr txBox="1">
            <a:spLocks noGrp="1"/>
          </p:cNvSpPr>
          <p:nvPr>
            <p:ph type="title" idx="21"/>
          </p:nvPr>
        </p:nvSpPr>
        <p:spPr>
          <a:xfrm>
            <a:off x="720000" y="501602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Montserrat ExtraBold" panose="020B0604020202020204" charset="0"/>
                <a:cs typeface="Calibri" panose="020F0502020204030204" pitchFamily="34" charset="0"/>
              </a:rPr>
              <a:t>Fundamentals Areas</a:t>
            </a:r>
          </a:p>
        </p:txBody>
      </p:sp>
      <p:cxnSp>
        <p:nvCxnSpPr>
          <p:cNvPr id="388" name="Google Shape;388;p40"/>
          <p:cNvCxnSpPr/>
          <p:nvPr/>
        </p:nvCxnSpPr>
        <p:spPr>
          <a:xfrm>
            <a:off x="2689050" y="1022760"/>
            <a:ext cx="3765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364;p40"/>
          <p:cNvSpPr/>
          <p:nvPr/>
        </p:nvSpPr>
        <p:spPr>
          <a:xfrm rot="5400000">
            <a:off x="2306100" y="-327156"/>
            <a:ext cx="446400" cy="36186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2047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823895"/>
            <a:ext cx="7032171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LATEX COMPOUND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MIXING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065888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Review production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latex and prepared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Weigh latex and prepared materials 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Setup compounding equipment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latex compound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Manage final compounded latex storage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2047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6280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13" y="1507082"/>
            <a:ext cx="8279219" cy="1626942"/>
          </a:xfrm>
        </p:spPr>
        <p:txBody>
          <a:bodyPr/>
          <a:lstStyle/>
          <a:p>
            <a:pPr algn="ctr"/>
            <a:r>
              <a:rPr lang="en" sz="7200" dirty="0">
                <a:solidFill>
                  <a:srgbClr val="002060"/>
                </a:solidFill>
              </a:rPr>
              <a:t>SALES  &amp; MARKETING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5" y="308927"/>
            <a:ext cx="8729644" cy="889114"/>
          </a:xfrm>
        </p:spPr>
        <p:txBody>
          <a:bodyPr/>
          <a:lstStyle/>
          <a:p>
            <a:pPr algn="l"/>
            <a:r>
              <a:rPr lang="en" sz="3200" dirty="0">
                <a:solidFill>
                  <a:schemeClr val="tx1"/>
                </a:solidFill>
              </a:rPr>
              <a:t>SALES  &amp; MARKETING OPERATION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375" y="1040851"/>
            <a:ext cx="1894113" cy="421959"/>
          </a:xfrm>
        </p:spPr>
        <p:txBody>
          <a:bodyPr/>
          <a:lstStyle/>
          <a:p>
            <a:pPr marL="0" lvl="0" indent="0" algn="l"/>
            <a:r>
              <a:rPr lang="en-US" b="1" dirty="0">
                <a:solidFill>
                  <a:schemeClr val="tx1"/>
                </a:solidFill>
              </a:rPr>
              <a:t>FB-018-3:2012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3761921830"/>
              </p:ext>
            </p:extLst>
          </p:nvPr>
        </p:nvGraphicFramePr>
        <p:xfrm>
          <a:off x="728375" y="1541706"/>
          <a:ext cx="7687200" cy="3318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3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BUSINESS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MANAGEMENT 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SALE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&amp; MARKETING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SALE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&amp; MARKETING OPERATION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LEVEL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THREE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(3)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 CODE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FB-018-3:2012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90691" y="798169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173" y="160176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126471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81042" y="614956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525007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600943" y="690041"/>
            <a:ext cx="1950651" cy="1292152"/>
            <a:chOff x="6892775" y="2371435"/>
            <a:chExt cx="2039400" cy="1220641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4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MARKET 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&amp; PRODUCT SURVEY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FB-018-3:2012-C01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4" name="Google Shape;522;p33"/>
          <p:cNvGrpSpPr/>
          <p:nvPr/>
        </p:nvGrpSpPr>
        <p:grpSpPr>
          <a:xfrm>
            <a:off x="4727004" y="729911"/>
            <a:ext cx="2004653" cy="1261863"/>
            <a:chOff x="6847264" y="2382609"/>
            <a:chExt cx="2126520" cy="1209467"/>
          </a:xfrm>
        </p:grpSpPr>
        <p:grpSp>
          <p:nvGrpSpPr>
            <p:cNvPr id="4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6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Google Shape;527;p33"/>
            <p:cNvSpPr txBox="1"/>
            <p:nvPr/>
          </p:nvSpPr>
          <p:spPr>
            <a:xfrm>
              <a:off x="6847264" y="2382609"/>
              <a:ext cx="212652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DIRECT /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RETAIL SALES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47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FB-018-3:2012-C02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0" name="Google Shape;522;p33"/>
          <p:cNvGrpSpPr/>
          <p:nvPr/>
        </p:nvGrpSpPr>
        <p:grpSpPr>
          <a:xfrm>
            <a:off x="6853248" y="721451"/>
            <a:ext cx="2004654" cy="1261863"/>
            <a:chOff x="6847264" y="2382609"/>
            <a:chExt cx="2126521" cy="1209467"/>
          </a:xfrm>
        </p:grpSpPr>
        <p:grpSp>
          <p:nvGrpSpPr>
            <p:cNvPr id="71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7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2" name="Google Shape;527;p33"/>
            <p:cNvSpPr txBox="1"/>
            <p:nvPr/>
          </p:nvSpPr>
          <p:spPr>
            <a:xfrm>
              <a:off x="6847264" y="2382609"/>
              <a:ext cx="2126521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AFTER SALES SERVICES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73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FB-018-3:2012-C03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7" name="Google Shape;522;p33"/>
          <p:cNvGrpSpPr/>
          <p:nvPr/>
        </p:nvGrpSpPr>
        <p:grpSpPr>
          <a:xfrm>
            <a:off x="2553741" y="2158778"/>
            <a:ext cx="2004654" cy="1261862"/>
            <a:chOff x="6847264" y="2382610"/>
            <a:chExt cx="2126521" cy="1209466"/>
          </a:xfrm>
        </p:grpSpPr>
        <p:grpSp>
          <p:nvGrpSpPr>
            <p:cNvPr id="7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8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" name="Google Shape;527;p33"/>
            <p:cNvSpPr txBox="1"/>
            <p:nvPr/>
          </p:nvSpPr>
          <p:spPr>
            <a:xfrm>
              <a:off x="6847264" y="2382610"/>
              <a:ext cx="2126521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SELF SALES PERFORMANCE ASSESMENT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FB-018-3:2012-C04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4" name="Google Shape;522;p33"/>
          <p:cNvGrpSpPr/>
          <p:nvPr/>
        </p:nvGrpSpPr>
        <p:grpSpPr>
          <a:xfrm>
            <a:off x="4721458" y="2144319"/>
            <a:ext cx="1950651" cy="1292152"/>
            <a:chOff x="6892775" y="2371435"/>
            <a:chExt cx="2039400" cy="1220641"/>
          </a:xfrm>
        </p:grpSpPr>
        <p:grpSp>
          <p:nvGrpSpPr>
            <p:cNvPr id="8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9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ONLINE SALES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7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FB-018-3:2012-C05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1" name="Google Shape;522;p33"/>
          <p:cNvGrpSpPr/>
          <p:nvPr/>
        </p:nvGrpSpPr>
        <p:grpSpPr>
          <a:xfrm>
            <a:off x="6914668" y="2148128"/>
            <a:ext cx="2004654" cy="1261863"/>
            <a:chOff x="6847264" y="2382609"/>
            <a:chExt cx="2126521" cy="1209467"/>
          </a:xfrm>
        </p:grpSpPr>
        <p:grpSp>
          <p:nvGrpSpPr>
            <p:cNvPr id="9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6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97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" name="Google Shape;527;p33"/>
            <p:cNvSpPr txBox="1"/>
            <p:nvPr/>
          </p:nvSpPr>
          <p:spPr>
            <a:xfrm>
              <a:off x="6847264" y="2382609"/>
              <a:ext cx="2126521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PRODUCT MARKETING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9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FB-018-3:2012-C06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9" name="Google Shape;522;p33"/>
          <p:cNvGrpSpPr/>
          <p:nvPr/>
        </p:nvGrpSpPr>
        <p:grpSpPr>
          <a:xfrm>
            <a:off x="2550819" y="3580635"/>
            <a:ext cx="1950651" cy="1292152"/>
            <a:chOff x="6892775" y="2371435"/>
            <a:chExt cx="2039400" cy="1220641"/>
          </a:xfrm>
        </p:grpSpPr>
        <p:grpSp>
          <p:nvGrpSpPr>
            <p:cNvPr id="10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04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105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002060"/>
                  </a:solidFill>
                  <a:latin typeface="Montserrat Black" pitchFamily="2" charset="0"/>
                  <a:ea typeface="Montserrat Black"/>
                  <a:cs typeface="Montserrat ExtraBold" panose="020B0604020202020204" charset="0"/>
                  <a:sym typeface="Montserrat Black"/>
                </a:rPr>
                <a:t>INVENTORY CONTROL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10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chemeClr val="dk1"/>
                  </a:solidFill>
                  <a:latin typeface="Montserrat Black" pitchFamily="2" charset="0"/>
                  <a:ea typeface="Montserrat Black"/>
                  <a:cs typeface="Montserrat Black"/>
                  <a:sym typeface="Montserrat Black"/>
                </a:rPr>
                <a:t>FB-018-3:2012-E01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125" name="Google Shape;510;p32"/>
          <p:cNvSpPr txBox="1">
            <a:spLocks/>
          </p:cNvSpPr>
          <p:nvPr/>
        </p:nvSpPr>
        <p:spPr>
          <a:xfrm>
            <a:off x="290691" y="3710624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ELECTIVE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" dirty="0">
                <a:solidFill>
                  <a:srgbClr val="002060"/>
                </a:solidFill>
              </a:rPr>
              <a:t>MARKET &amp; PRODUCT SURVEY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Identify market &amp; product survey objective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Plan field market &amp; product survey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field market &amp; product survey activities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field market &amp; product survey data collection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111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" dirty="0">
                <a:solidFill>
                  <a:srgbClr val="002060"/>
                </a:solidFill>
              </a:rPr>
              <a:t>DIRECT / RETAILS SALES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Identify direct / retail sales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Prepare marketing collateral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direct sales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our retail sales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tele-sales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direct / retail sales performance review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Prepare direct / retail sales report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5900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43385" y="111349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4756" y="1054525"/>
            <a:ext cx="6959600" cy="950100"/>
          </a:xfrm>
        </p:spPr>
        <p:txBody>
          <a:bodyPr/>
          <a:lstStyle/>
          <a:p>
            <a:r>
              <a:rPr lang="en" dirty="0">
                <a:solidFill>
                  <a:srgbClr val="002060"/>
                </a:solidFill>
              </a:rPr>
              <a:t>AFTRER SALES SERVICES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43477" y="2377860"/>
            <a:ext cx="7070453" cy="2201312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Plan after sales service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Liaise with customer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Evaluate after sales activity performance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Prepare after sales service report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8128" y="11134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6669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99946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2914" y="969693"/>
            <a:ext cx="7032171" cy="950100"/>
          </a:xfrm>
        </p:spPr>
        <p:txBody>
          <a:bodyPr/>
          <a:lstStyle/>
          <a:p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SELF SALES </a:t>
            </a:r>
            <a:r>
              <a:rPr lang="en" dirty="0" smtClean="0">
                <a:solidFill>
                  <a:schemeClr val="accent4">
                    <a:lumMod val="75000"/>
                  </a:schemeClr>
                </a:solidFill>
              </a:rPr>
              <a:t>PERFORMANCE </a:t>
            </a: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ASSESSMENT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356344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self sales assessment requirement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sales performance appraisal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sales activity effectiveness evaluation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self sales assessment report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99946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017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03562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1039048"/>
            <a:ext cx="7032171" cy="950100"/>
          </a:xfrm>
        </p:spPr>
        <p:txBody>
          <a:bodyPr/>
          <a:lstStyle/>
          <a:p>
            <a:r>
              <a:rPr lang="en" dirty="0">
                <a:solidFill>
                  <a:srgbClr val="002060"/>
                </a:solidFill>
              </a:rPr>
              <a:t>ONLINE SALES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313314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online sales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Prepare online sales collateral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online sales activity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online sales performance review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Prepare online sales report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103562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506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03562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1039048"/>
            <a:ext cx="7032171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INVENTORY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CONTROL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313314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inventory control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Plan inventory controls activities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tools and equipment inspection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Carry out stock inspection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Coordinate tools and equipment material usage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ea typeface="Abel"/>
                <a:cs typeface="Abel" panose="020B0604020202020204" charset="0"/>
                <a:sym typeface="Abel"/>
              </a:rPr>
              <a:t>Prepare inventory control activities report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7727" y="1035629"/>
            <a:ext cx="128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E01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2964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1701535" y="258352"/>
            <a:ext cx="7227995" cy="875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The </a:t>
            </a:r>
            <a:r>
              <a:rPr lang="en-US" sz="1400" dirty="0" err="1" smtClean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programme</a:t>
            </a:r>
            <a:r>
              <a:rPr lang="en-US" sz="1400" dirty="0" smtClean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 is suitable for positions from </a:t>
            </a:r>
            <a:r>
              <a:rPr lang="en-US" sz="1400" b="1" dirty="0" smtClean="0">
                <a:solidFill>
                  <a:schemeClr val="tx1"/>
                </a:solidFill>
                <a:latin typeface="Montserrat ExtraBold" panose="020B0604020202020204" charset="0"/>
                <a:cs typeface="Calibri" panose="020F0502020204030204" pitchFamily="34" charset="0"/>
              </a:rPr>
              <a:t>operators, supervisors, team leaders, executives, assistant managers </a:t>
            </a:r>
            <a:r>
              <a:rPr lang="en-US" sz="1400" dirty="0" smtClean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and</a:t>
            </a:r>
            <a:r>
              <a:rPr lang="en-US" sz="1400" b="1" dirty="0" smtClean="0">
                <a:solidFill>
                  <a:schemeClr val="tx1"/>
                </a:solidFill>
                <a:latin typeface="Montserrat ExtraBold" panose="020B0604020202020204" charset="0"/>
                <a:cs typeface="Calibri" panose="020F0502020204030204" pitchFamily="34" charset="0"/>
              </a:rPr>
              <a:t> managers </a:t>
            </a:r>
            <a:r>
              <a:rPr lang="en-US" sz="1400" dirty="0" smtClean="0">
                <a:solidFill>
                  <a:schemeClr val="tx1"/>
                </a:solidFill>
                <a:latin typeface="Montserrat" pitchFamily="2" charset="0"/>
                <a:cs typeface="Calibri" panose="020F0502020204030204" pitchFamily="34" charset="0"/>
              </a:rPr>
              <a:t>from various departments and industries. </a:t>
            </a:r>
            <a:endParaRPr lang="en-MY" sz="1400" dirty="0">
              <a:solidFill>
                <a:schemeClr val="tx1"/>
              </a:solidFill>
              <a:latin typeface="Montserrat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56926" y="1834576"/>
            <a:ext cx="2902597" cy="937260"/>
            <a:chOff x="2905050" y="-684173"/>
            <a:chExt cx="3952346" cy="2077037"/>
          </a:xfrm>
        </p:grpSpPr>
        <p:sp>
          <p:nvSpPr>
            <p:cNvPr id="26" name="Rectangle 25"/>
            <p:cNvSpPr/>
            <p:nvPr/>
          </p:nvSpPr>
          <p:spPr bwMode="white">
            <a:xfrm>
              <a:off x="2905050" y="0"/>
              <a:ext cx="3952346" cy="1392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2905050" y="-684173"/>
              <a:ext cx="3952346" cy="20770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Lean Six Sigma </a:t>
              </a:r>
              <a:br>
                <a:rPr lang="en-US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(Operation)</a:t>
              </a: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72527" y="1834576"/>
            <a:ext cx="1704863" cy="937260"/>
            <a:chOff x="479631" y="-310131"/>
            <a:chExt cx="2321441" cy="207703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479631" y="31955"/>
              <a:ext cx="2321441" cy="13928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479631" y="-310131"/>
              <a:ext cx="2321441" cy="20770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Mechatronics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8225" y="3080568"/>
            <a:ext cx="1704863" cy="910184"/>
            <a:chOff x="7089541" y="2371"/>
            <a:chExt cx="2321441" cy="1392864"/>
          </a:xfrm>
        </p:grpSpPr>
        <p:sp>
          <p:nvSpPr>
            <p:cNvPr id="22" name="Rectangle 21"/>
            <p:cNvSpPr/>
            <p:nvPr/>
          </p:nvSpPr>
          <p:spPr bwMode="white">
            <a:xfrm>
              <a:off x="7089541" y="2371"/>
              <a:ext cx="2321441" cy="1392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7089541" y="2371"/>
              <a:ext cx="2321441" cy="1392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>
                  <a:latin typeface="Calibri" panose="020F0502020204030204" pitchFamily="34" charset="0"/>
                  <a:cs typeface="Calibri" panose="020F0502020204030204" pitchFamily="34" charset="0"/>
                </a:rPr>
                <a:t>Sales &amp; Marketing</a:t>
              </a:r>
              <a:endParaRPr lang="en-US" sz="20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9425" y="3080568"/>
            <a:ext cx="1704863" cy="910184"/>
            <a:chOff x="1166917" y="1627380"/>
            <a:chExt cx="2321441" cy="1392864"/>
          </a:xfrm>
        </p:grpSpPr>
        <p:sp>
          <p:nvSpPr>
            <p:cNvPr id="20" name="Rectangle 19"/>
            <p:cNvSpPr/>
            <p:nvPr/>
          </p:nvSpPr>
          <p:spPr bwMode="white">
            <a:xfrm>
              <a:off x="1166917" y="1627380"/>
              <a:ext cx="2321441" cy="13928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1166917" y="1627380"/>
              <a:ext cx="2321441" cy="13928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Customer Service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23825" y="3093964"/>
            <a:ext cx="1704863" cy="896788"/>
            <a:chOff x="3720503" y="1627380"/>
            <a:chExt cx="2321441" cy="1392864"/>
          </a:xfrm>
        </p:grpSpPr>
        <p:sp>
          <p:nvSpPr>
            <p:cNvPr id="18" name="Rectangle 17"/>
            <p:cNvSpPr/>
            <p:nvPr/>
          </p:nvSpPr>
          <p:spPr bwMode="white">
            <a:xfrm>
              <a:off x="3720503" y="1627380"/>
              <a:ext cx="2321441" cy="13928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3720503" y="1627380"/>
              <a:ext cx="2321441" cy="13928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>
                  <a:latin typeface="Calibri" panose="020F0502020204030204"/>
                  <a:cs typeface="Calibri" panose="020F0502020204030204"/>
                </a:rPr>
                <a:t>Electronics </a:t>
              </a:r>
              <a:endParaRPr lang="en-US" sz="2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9060" y="1834576"/>
            <a:ext cx="1994311" cy="937260"/>
            <a:chOff x="6274088" y="943207"/>
            <a:chExt cx="2715570" cy="2077037"/>
          </a:xfrm>
        </p:grpSpPr>
        <p:sp>
          <p:nvSpPr>
            <p:cNvPr id="16" name="Rectangle 15"/>
            <p:cNvSpPr/>
            <p:nvPr/>
          </p:nvSpPr>
          <p:spPr bwMode="white">
            <a:xfrm>
              <a:off x="6274088" y="1627380"/>
              <a:ext cx="2321441" cy="13928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6274088" y="943207"/>
              <a:ext cx="2715570" cy="20770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alibri" panose="020F0502020204030204"/>
                  <a:cs typeface="Calibri" panose="020F0502020204030204"/>
                </a:rPr>
                <a:t>Semiconductor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8507" y="3080567"/>
            <a:ext cx="1704863" cy="910185"/>
            <a:chOff x="3720503" y="3252389"/>
            <a:chExt cx="2321441" cy="1392864"/>
          </a:xfrm>
        </p:grpSpPr>
        <p:sp>
          <p:nvSpPr>
            <p:cNvPr id="14" name="Rectangle 13"/>
            <p:cNvSpPr/>
            <p:nvPr/>
          </p:nvSpPr>
          <p:spPr bwMode="white">
            <a:xfrm>
              <a:off x="3720503" y="3252389"/>
              <a:ext cx="2321441" cy="13928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3720503" y="3252389"/>
              <a:ext cx="2321441" cy="13928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Quality Control Assurance</a:t>
              </a:r>
              <a:endParaRPr lang="en-US" sz="2000" kern="1200" dirty="0"/>
            </a:p>
          </p:txBody>
        </p:sp>
      </p:grpSp>
      <p:sp>
        <p:nvSpPr>
          <p:cNvPr id="28" name="Google Shape;414;p43"/>
          <p:cNvSpPr txBox="1">
            <a:spLocks noGrp="1"/>
          </p:cNvSpPr>
          <p:nvPr>
            <p:ph type="title"/>
          </p:nvPr>
        </p:nvSpPr>
        <p:spPr>
          <a:xfrm>
            <a:off x="1836088" y="1239470"/>
            <a:ext cx="5344272" cy="392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Core Areas </a:t>
            </a:r>
            <a:r>
              <a:rPr lang="en-US" sz="3200" b="1" u="sng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Available </a:t>
            </a:r>
            <a:endParaRPr lang="en-MY" sz="3200" u="sng" dirty="0">
              <a:solidFill>
                <a:schemeClr val="tx1"/>
              </a:solidFill>
              <a:latin typeface="Oxygen" panose="020B060402020202020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13" y="1507082"/>
            <a:ext cx="8279219" cy="1626942"/>
          </a:xfrm>
        </p:spPr>
        <p:txBody>
          <a:bodyPr/>
          <a:lstStyle/>
          <a:p>
            <a:pPr algn="ctr"/>
            <a:r>
              <a:rPr lang="en" sz="7200" dirty="0" smtClean="0">
                <a:solidFill>
                  <a:srgbClr val="002060"/>
                </a:solidFill>
              </a:rPr>
              <a:t>CUSTOMER SERVICES 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5" y="276654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b="1" dirty="0">
                <a:solidFill>
                  <a:schemeClr val="tx1"/>
                </a:solidFill>
                <a:latin typeface="Montserrat ExtraBold" panose="020B0604020202020204" charset="0"/>
                <a:ea typeface="+mn-lt"/>
                <a:cs typeface="+mn-lt"/>
              </a:rPr>
              <a:t>CUSTOMER EXPERIENCE OPERATION SUPPORT SERVICES</a:t>
            </a:r>
            <a:endParaRPr lang="en-US" sz="3200" b="1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375" y="1142758"/>
            <a:ext cx="1894113" cy="421959"/>
          </a:xfrm>
        </p:spPr>
        <p:txBody>
          <a:bodyPr/>
          <a:lstStyle/>
          <a:p>
            <a:pPr marL="0" lvl="0" indent="0" algn="l"/>
            <a:r>
              <a:rPr lang="en-US" b="1" dirty="0">
                <a:solidFill>
                  <a:schemeClr val="tx1"/>
                </a:solidFill>
              </a:rPr>
              <a:t>FB-018-3:2012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Google Shape;1002;p52"/>
          <p:cNvGraphicFramePr/>
          <p:nvPr>
            <p:extLst>
              <p:ext uri="{D42A27DB-BD31-4B8C-83A1-F6EECF244321}">
                <p14:modId xmlns:p14="http://schemas.microsoft.com/office/powerpoint/2010/main" val="252622777"/>
              </p:ext>
            </p:extLst>
          </p:nvPr>
        </p:nvGraphicFramePr>
        <p:xfrm>
          <a:off x="594856" y="1564715"/>
          <a:ext cx="7964944" cy="33247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60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57056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7040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(M) PROFESSIONAL, SCIENTIFIC AND TECHNICAL ACTIVITIES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6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(702) MANAGEMENT CONSULTANCY ACTIVITIES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CUSTOMER EXPERIENCE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0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CUSTOMER EXPERIENCE OPERATION SUPERVISION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6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THREE (3) 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6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M702-001-3:2019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1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19271" y="1197247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973" y="39240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126471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19271" y="993241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525007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112" name="Google Shape;522;p33"/>
          <p:cNvGrpSpPr/>
          <p:nvPr/>
        </p:nvGrpSpPr>
        <p:grpSpPr>
          <a:xfrm>
            <a:off x="2692034" y="1045805"/>
            <a:ext cx="1963695" cy="1609487"/>
            <a:chOff x="6879138" y="2371435"/>
            <a:chExt cx="2053037" cy="1220641"/>
          </a:xfrm>
        </p:grpSpPr>
        <p:grpSp>
          <p:nvGrpSpPr>
            <p:cNvPr id="113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16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cxnSp>
            <p:nvCxnSpPr>
              <p:cNvPr id="117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4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CUSTOMER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EXPERIENCE DATA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PROCESSING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COORDINATION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5" name="Google Shape;528;p33"/>
            <p:cNvSpPr txBox="1"/>
            <p:nvPr/>
          </p:nvSpPr>
          <p:spPr>
            <a:xfrm>
              <a:off x="6879138" y="3349076"/>
              <a:ext cx="1950587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M702-001-3:2019-C01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18" name="Google Shape;522;p33"/>
          <p:cNvGrpSpPr/>
          <p:nvPr/>
        </p:nvGrpSpPr>
        <p:grpSpPr>
          <a:xfrm>
            <a:off x="4758539" y="1085226"/>
            <a:ext cx="1984195" cy="1570064"/>
            <a:chOff x="6871341" y="2371435"/>
            <a:chExt cx="2074471" cy="1220640"/>
          </a:xfrm>
        </p:grpSpPr>
        <p:grpSp>
          <p:nvGrpSpPr>
            <p:cNvPr id="11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2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cxnSp>
            <p:nvCxnSpPr>
              <p:cNvPr id="12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0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CUSTOMER NEEDS &amp;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REQUIREMENTS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IDENTIFICATION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COORDINATION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1" name="Google Shape;528;p33"/>
            <p:cNvSpPr txBox="1"/>
            <p:nvPr/>
          </p:nvSpPr>
          <p:spPr>
            <a:xfrm>
              <a:off x="6871341" y="3349076"/>
              <a:ext cx="2074471" cy="21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M702-001-3:2019-C02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24" name="Google Shape;522;p33"/>
          <p:cNvGrpSpPr/>
          <p:nvPr/>
        </p:nvGrpSpPr>
        <p:grpSpPr>
          <a:xfrm>
            <a:off x="2648090" y="2708825"/>
            <a:ext cx="1950651" cy="1531593"/>
            <a:chOff x="6892775" y="2371435"/>
            <a:chExt cx="2039400" cy="1220640"/>
          </a:xfrm>
        </p:grpSpPr>
        <p:grpSp>
          <p:nvGrpSpPr>
            <p:cNvPr id="12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2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cxnSp>
            <p:nvCxnSpPr>
              <p:cNvPr id="13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7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CUSTOMER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EXPERIENCE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ADMINISTRATION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(CEA) SUPPORT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COORDINA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8" name="Google Shape;528;p33"/>
            <p:cNvSpPr txBox="1"/>
            <p:nvPr/>
          </p:nvSpPr>
          <p:spPr>
            <a:xfrm>
              <a:off x="6897464" y="3347591"/>
              <a:ext cx="2026122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M702-001-3:2019-C04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31" name="Google Shape;522;p33"/>
          <p:cNvGrpSpPr/>
          <p:nvPr/>
        </p:nvGrpSpPr>
        <p:grpSpPr>
          <a:xfrm>
            <a:off x="6849279" y="896460"/>
            <a:ext cx="1950651" cy="1758828"/>
            <a:chOff x="6892775" y="2222288"/>
            <a:chExt cx="2039400" cy="1369787"/>
          </a:xfrm>
        </p:grpSpPr>
        <p:grpSp>
          <p:nvGrpSpPr>
            <p:cNvPr id="13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3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cxnSp>
            <p:nvCxnSpPr>
              <p:cNvPr id="13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3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12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CUSTOMER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FEEDBACK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HANDLING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COORDINATION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34" name="Google Shape;528;p33"/>
            <p:cNvSpPr txBox="1"/>
            <p:nvPr/>
          </p:nvSpPr>
          <p:spPr>
            <a:xfrm>
              <a:off x="6965991" y="3344188"/>
              <a:ext cx="1923312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M702-001-3:2019C03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43" name="Google Shape;522;p33"/>
          <p:cNvGrpSpPr/>
          <p:nvPr/>
        </p:nvGrpSpPr>
        <p:grpSpPr>
          <a:xfrm>
            <a:off x="4557738" y="2708826"/>
            <a:ext cx="2246823" cy="1537725"/>
            <a:chOff x="6682839" y="2371435"/>
            <a:chExt cx="2349047" cy="1225527"/>
          </a:xfrm>
        </p:grpSpPr>
        <p:grpSp>
          <p:nvGrpSpPr>
            <p:cNvPr id="1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cxnSp>
            <p:nvCxnSpPr>
              <p:cNvPr id="1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FRONTLINE SERVICE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ACTIVITIES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COORDINATION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46" name="Google Shape;528;p33"/>
            <p:cNvSpPr txBox="1"/>
            <p:nvPr/>
          </p:nvSpPr>
          <p:spPr>
            <a:xfrm>
              <a:off x="6682839" y="3353962"/>
              <a:ext cx="2349047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M702-001-3:2019-C05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CUSTOMER EXPERIENCE DATA 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Gather customer experience data 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Implement data processing 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Maintain database 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Compile data record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Generate </a:t>
            </a: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database changes urgent notification</a:t>
            </a:r>
          </a:p>
        </p:txBody>
      </p:sp>
    </p:spTree>
    <p:extLst>
      <p:ext uri="{BB962C8B-B14F-4D97-AF65-F5344CB8AC3E}">
        <p14:creationId xmlns:p14="http://schemas.microsoft.com/office/powerpoint/2010/main" val="3080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4745" y="99515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5358" y="995156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CUSTOMER NEEDS &amp; REQUIREMENTS IDENTIFICATION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488" y="99515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Determine customer needs &amp; requirement identification necessity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Collect customer’s needs &amp; requirements identification data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customer needs &amp; 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Compile customer needs &amp; requirements identification data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customer needs &amp; requirements information changes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230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CUSTOMER FEEDBACK </a:t>
            </a: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/>
            </a:r>
            <a:b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</a:b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HANDLING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Examine customer feedback handling requirement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customer feedback handling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Implement customer positive feedback handling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Implement customer negative feedback handling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Compile customer feedback document &amp; record compilation</a:t>
            </a:r>
          </a:p>
        </p:txBody>
      </p:sp>
    </p:spTree>
    <p:extLst>
      <p:ext uri="{BB962C8B-B14F-4D97-AF65-F5344CB8AC3E}">
        <p14:creationId xmlns:p14="http://schemas.microsoft.com/office/powerpoint/2010/main" val="11798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CUSTOMER </a:t>
            </a: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EXPERIENCE ADMINISTRATION </a:t>
            </a: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(CEA) </a:t>
            </a: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/>
            </a:r>
            <a:b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</a:b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SUPPORT </a:t>
            </a: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Determine Customer Experience Administration (CEA) office setting support services requirement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Implement Customer Experience Administration (CEA) survey support service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Implement Customer Experience Administration (CEA) training support services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Implement Customer Experience Administration (CEA) procurement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9769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FRONTLINE SERVICE </a:t>
            </a: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/>
            </a:r>
            <a:b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</a:br>
            <a:r>
              <a:rPr lang="en-US" b="1" kern="12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ACTIVITIES COORDINATION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Monitor receptions service activities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Monitor customer service counter functions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Monitor customer special needs program implementation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Monitor customer value added program implementation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Monitor customer relationship activities implementation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13" y="1507082"/>
            <a:ext cx="8279219" cy="162694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INFORMATION TECHNOLOGY (IT)</a:t>
            </a:r>
            <a:r>
              <a:rPr lang="en-US" dirty="0" smtClean="0"/>
              <a:t>)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75" y="148155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dirty="0">
                <a:solidFill>
                  <a:schemeClr val="tx1"/>
                </a:solidFill>
              </a:rPr>
              <a:t>APPLICATION DEVELOPMENT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LEVEL 3 </a:t>
            </a:r>
            <a:endParaRPr lang="en-US" sz="3200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375" y="1142758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IT-010-3:2016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Google Shape;1002;p52"/>
          <p:cNvGraphicFramePr/>
          <p:nvPr>
            <p:extLst>
              <p:ext uri="{D42A27DB-BD31-4B8C-83A1-F6EECF244321}">
                <p14:modId xmlns:p14="http://schemas.microsoft.com/office/powerpoint/2010/main" val="1040817759"/>
              </p:ext>
            </p:extLst>
          </p:nvPr>
        </p:nvGraphicFramePr>
        <p:xfrm>
          <a:off x="168443" y="1564717"/>
          <a:ext cx="8819146" cy="2899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882">
                  <a:extLst>
                    <a:ext uri="{9D8B030D-6E8A-4147-A177-3AD203B41FA5}">
                      <a16:colId xmlns:a16="http://schemas.microsoft.com/office/drawing/2014/main" val="1574023752"/>
                    </a:ext>
                  </a:extLst>
                </a:gridCol>
                <a:gridCol w="286597">
                  <a:extLst>
                    <a:ext uri="{9D8B030D-6E8A-4147-A177-3AD203B41FA5}">
                      <a16:colId xmlns:a16="http://schemas.microsoft.com/office/drawing/2014/main" val="593424126"/>
                    </a:ext>
                  </a:extLst>
                </a:gridCol>
                <a:gridCol w="1048908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020327">
                  <a:extLst>
                    <a:ext uri="{9D8B030D-6E8A-4147-A177-3AD203B41FA5}">
                      <a16:colId xmlns:a16="http://schemas.microsoft.com/office/drawing/2014/main" val="3893499237"/>
                    </a:ext>
                  </a:extLst>
                </a:gridCol>
                <a:gridCol w="459557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  <a:gridCol w="1479884">
                  <a:extLst>
                    <a:ext uri="{9D8B030D-6E8A-4147-A177-3AD203B41FA5}">
                      <a16:colId xmlns:a16="http://schemas.microsoft.com/office/drawing/2014/main" val="1906639991"/>
                    </a:ext>
                  </a:extLst>
                </a:gridCol>
              </a:tblGrid>
              <a:tr h="507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/>
                        <a:t>INFORMATION &amp; COMMUNICATION TECHNOLOGY (ICT)</a:t>
                      </a:r>
                      <a:endParaRPr lang="en-US" sz="16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/>
                        <a:t>SOLUTION DEVELOPMENT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5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MOBILE APPLICATION DEVELOPMENT</a:t>
                      </a:r>
                      <a:endParaRPr sz="12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APPLICATION SYSTEM DEVELOPMENT</a:t>
                      </a:r>
                      <a:endParaRPr sz="12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WEB DEVELOPMENT </a:t>
                      </a:r>
                      <a:endParaRPr sz="12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DATA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BASE PROGRAMMING </a:t>
                      </a:r>
                      <a:endParaRPr sz="12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SERVER PROGRAMMING </a:t>
                      </a:r>
                      <a:endParaRPr sz="12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/>
                        <a:t>APPLICATION DEVELOPMENT 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/>
                        <a:t>THREE (3) 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6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/>
                        <a:t>IT-010-3:2016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77" y="1378528"/>
            <a:ext cx="6549656" cy="1626942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</a:rPr>
              <a:t>QUALITY CONTROL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19271" y="1197247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973" y="39240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-4197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19272" y="1022684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356559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438578" y="510018"/>
            <a:ext cx="1950651" cy="1624918"/>
            <a:chOff x="6892775" y="2359732"/>
            <a:chExt cx="2039400" cy="1232344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APPLICATION PROTOTYPE DEVELOPMENT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–C01 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622066" y="525450"/>
            <a:ext cx="1950651" cy="1570065"/>
            <a:chOff x="6892775" y="2371435"/>
            <a:chExt cx="2039400" cy="1220641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APPLICATION MODULE DEVELOPMENT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</a:t>
              </a:r>
              <a:r>
                <a:rPr lang="en-US" sz="1200" dirty="0" smtClean="0">
                  <a:solidFill>
                    <a:schemeClr val="tx1"/>
                  </a:solidFill>
                  <a:latin typeface="Montserrat Black" pitchFamily="2" charset="0"/>
                </a:rPr>
                <a:t>C02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430089" y="2081827"/>
            <a:ext cx="1950651" cy="1531594"/>
            <a:chOff x="6892775" y="2371435"/>
            <a:chExt cx="2039400" cy="1220641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DEVELOPMENT ENVIRONMENT DEPLOYMENT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</a:t>
              </a:r>
              <a:r>
                <a:rPr lang="en-US" sz="1200" dirty="0" smtClean="0">
                  <a:solidFill>
                    <a:schemeClr val="tx1"/>
                  </a:solidFill>
                  <a:latin typeface="Montserrat Black" pitchFamily="2" charset="0"/>
                </a:rPr>
                <a:t>C04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788316" y="332104"/>
            <a:ext cx="1950651" cy="1758829"/>
            <a:chOff x="6892775" y="2222288"/>
            <a:chExt cx="2039400" cy="1369788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APPLICATION MODULE INTEGRATION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</a:t>
              </a:r>
              <a:r>
                <a:rPr lang="en-US" sz="1200" dirty="0" smtClean="0">
                  <a:solidFill>
                    <a:schemeClr val="tx1"/>
                  </a:solidFill>
                  <a:latin typeface="Montserrat Black" pitchFamily="2" charset="0"/>
                </a:rPr>
                <a:t>C03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05271" y="2077720"/>
            <a:ext cx="1950651" cy="1585127"/>
            <a:chOff x="6892775" y="2371435"/>
            <a:chExt cx="2039400" cy="1220641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APPLICATION BUG FIXING 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</a:t>
              </a:r>
              <a:r>
                <a:rPr lang="en-US" sz="1200" dirty="0" smtClean="0">
                  <a:solidFill>
                    <a:schemeClr val="tx1"/>
                  </a:solidFill>
                  <a:latin typeface="Montserrat Black" pitchFamily="2" charset="0"/>
                </a:rPr>
                <a:t>C05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7" name="Google Shape;522;p33"/>
          <p:cNvGrpSpPr/>
          <p:nvPr/>
        </p:nvGrpSpPr>
        <p:grpSpPr>
          <a:xfrm>
            <a:off x="2419069" y="3552468"/>
            <a:ext cx="1981349" cy="1540878"/>
            <a:chOff x="6892775" y="2371435"/>
            <a:chExt cx="2039400" cy="1220641"/>
          </a:xfrm>
        </p:grpSpPr>
        <p:grpSp>
          <p:nvGrpSpPr>
            <p:cNvPr id="6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APPLICATION DEVELOPMENT SUPERVISION 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</a:t>
              </a:r>
              <a:r>
                <a:rPr lang="en-US" sz="1200" dirty="0" smtClean="0">
                  <a:solidFill>
                    <a:schemeClr val="tx1"/>
                  </a:solidFill>
                  <a:latin typeface="Montserrat Black" pitchFamily="2" charset="0"/>
                </a:rPr>
                <a:t>C07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6757045" y="2070368"/>
            <a:ext cx="1960834" cy="1585127"/>
            <a:chOff x="6882129" y="2371435"/>
            <a:chExt cx="2050046" cy="1220641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882129" y="2371435"/>
              <a:ext cx="2046146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APPLICATION SYSTEM DOCUMENTATION COMPILATION 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Montserrat Black" pitchFamily="2" charset="0"/>
                </a:rPr>
                <a:t>IT-010-3:2016 –</a:t>
              </a:r>
              <a:r>
                <a:rPr lang="en-US" sz="1200" dirty="0" smtClean="0">
                  <a:solidFill>
                    <a:schemeClr val="tx1"/>
                  </a:solidFill>
                  <a:latin typeface="Montserrat Black" pitchFamily="2" charset="0"/>
                </a:rPr>
                <a:t>C06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0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APPLICATION PROTOTYPE DEVELOPMENT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Interpret application prototype development requirement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Setup </a:t>
            </a: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local environment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Implement application prototype mock up </a:t>
            </a: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flow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Conduct user interface and user experience functionality test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Commit </a:t>
            </a: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prototype source code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4745" y="99515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5358" y="995156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APPLICATION MODULE DEVELOPMENT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488" y="99515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Interpret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application module development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requirement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Setup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local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environment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Plan module expected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behavior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Write module code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Commit module source code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APPLICATION MODULE INTEGRATION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Interpret module integration requirement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Perform modules integration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Test module integration code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Commit module integration code configuration </a:t>
            </a:r>
            <a:endParaRPr lang="en-US" sz="1800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DEVELOPMENT ENVIRONMENT DEPLOYMENT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Deploy source code to development server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data population to development server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integration system testing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APPLICATION BUG FIXING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bug report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Simulate bug/error scenario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Debug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application code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Commit fixed source code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APPLICATION SYSTEM DOCUMENTATION COMPILATION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system documentation requirement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Compile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system documentation material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Upload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system documentation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APPLICATION DEVELOPMENT SUPERVISION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Confirm facilities and equipment functionality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Prepare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job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schedule</a:t>
            </a: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 </a:t>
            </a:r>
            <a:endParaRPr lang="en-US" sz="1800" kern="1200" dirty="0" smtClean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Conduct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unit meeting / briefing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3" y="1456282"/>
            <a:ext cx="8279219" cy="1626942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PLASTICS INJECTION MOULDING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0" y="253644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dirty="0">
                <a:solidFill>
                  <a:schemeClr val="tx1"/>
                </a:solidFill>
              </a:rPr>
              <a:t>PLASTICS INJECTION MOULDING OPERATION START UP LEVEL 2</a:t>
            </a:r>
            <a:endParaRPr lang="en-US" sz="3200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878" y="1056486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MC-101-2:2015 </a:t>
            </a: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2730519622"/>
              </p:ext>
            </p:extLst>
          </p:nvPr>
        </p:nvGraphicFramePr>
        <p:xfrm>
          <a:off x="448530" y="1436901"/>
          <a:ext cx="8218199" cy="35246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11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16103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PEMESINAN &amp; PERALATAN / MACHINERY &amp; EQUIPEMENT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TEKNOLOGI PEMESINAN LOGAM / METAL MACHINING TECHNOLOGY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TERMOPLASTIK / THERMOPLASTIC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PLASTICS INJECTION MOULDING OPERATION START UP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TWO (2)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MC-101-2:2015 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61" y="442841"/>
            <a:ext cx="7293935" cy="15294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INDUSTRIAL QUALITY CONTROL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61" y="1761261"/>
            <a:ext cx="1693270" cy="42195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MC-041-2:2012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Google Shape;1002;p52"/>
          <p:cNvGraphicFramePr/>
          <p:nvPr>
            <p:extLst>
              <p:ext uri="{D42A27DB-BD31-4B8C-83A1-F6EECF244321}">
                <p14:modId xmlns:p14="http://schemas.microsoft.com/office/powerpoint/2010/main" val="1101639964"/>
              </p:ext>
            </p:extLst>
          </p:nvPr>
        </p:nvGraphicFramePr>
        <p:xfrm>
          <a:off x="655361" y="2183220"/>
          <a:ext cx="7793979" cy="23777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5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925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17195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472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MACHINERY &amp; EQUIPMENT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INDUSTRIAL MECHANICAL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AREA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INDUSTRIAL QUALITY CONTROL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LEVEL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TWO (2)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JOB AREA</a:t>
                      </a:r>
                      <a:r>
                        <a:rPr lang="en-US" sz="18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CODE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MC-041-2:2012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3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35300" y="60893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865" y="239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-4197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35300" y="424010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356559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28375" y="411680"/>
            <a:ext cx="1950651" cy="1624918"/>
            <a:chOff x="6892775" y="2359732"/>
            <a:chExt cx="2039400" cy="1232344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INJECTION MOULDING PRE -PRODUCTION PROCESS</a:t>
              </a:r>
              <a:endParaRPr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MC-101-2:2015-C01 </a:t>
              </a:r>
              <a:endParaRPr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11863" y="427112"/>
            <a:ext cx="1950651" cy="1570065"/>
            <a:chOff x="6892775" y="2371435"/>
            <a:chExt cx="2039400" cy="1220641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INJECTION MOULDING MOULD PREPARATION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MC-101-2:2015-C02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519886" y="1983489"/>
            <a:ext cx="1950651" cy="1531594"/>
            <a:chOff x="6892775" y="2371435"/>
            <a:chExt cx="2039400" cy="1220641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INJECTION MOULDING MOULD SET- UP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MC-101-2:2015-C04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878113" y="233766"/>
            <a:ext cx="1950651" cy="1758829"/>
            <a:chOff x="6892775" y="2222288"/>
            <a:chExt cx="2039400" cy="1369788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INJECTION MOULDING MOULD PREPARATION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MC-101-2:2015-C03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95068" y="1979382"/>
            <a:ext cx="1950651" cy="1585127"/>
            <a:chOff x="6892775" y="2371435"/>
            <a:chExt cx="2039400" cy="1220641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INJECTION MOULDING AUXILIARY EQUIPMENT SET-UP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MC-101-2:2015-C05 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6820253" y="1992594"/>
            <a:ext cx="2020464" cy="1571912"/>
            <a:chOff x="6854330" y="2364222"/>
            <a:chExt cx="2112389" cy="1227854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854330" y="2364222"/>
              <a:ext cx="2112389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INJECTION MOULDING MOULD SET-DOWN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MC-101-2:2015-C06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2524645" y="3584840"/>
            <a:ext cx="1950651" cy="1363182"/>
            <a:chOff x="6892775" y="2371435"/>
            <a:chExt cx="2039400" cy="1220641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INJECTION MOULDING PARTS ASSEMBLY PROCESS 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MC-101-2:2015 E01 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85" name="Google Shape;510;p32"/>
          <p:cNvSpPr txBox="1">
            <a:spLocks/>
          </p:cNvSpPr>
          <p:nvPr/>
        </p:nvSpPr>
        <p:spPr>
          <a:xfrm>
            <a:off x="307748" y="3840611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ELECTIVE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grpSp>
        <p:nvGrpSpPr>
          <p:cNvPr id="86" name="Google Shape;522;p33"/>
          <p:cNvGrpSpPr/>
          <p:nvPr/>
        </p:nvGrpSpPr>
        <p:grpSpPr>
          <a:xfrm>
            <a:off x="4711863" y="3577201"/>
            <a:ext cx="1950651" cy="1370820"/>
            <a:chOff x="6892775" y="2371435"/>
            <a:chExt cx="2039400" cy="1220641"/>
          </a:xfrm>
        </p:grpSpPr>
        <p:grpSp>
          <p:nvGrpSpPr>
            <p:cNvPr id="8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9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INJECTION MOULDING PLASTIC PRODUCT PRINTING AND PAINTING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9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MC-101-2:2015 </a:t>
              </a:r>
              <a:r>
                <a:rPr lang="en-US" sz="1200" dirty="0" smtClean="0">
                  <a:latin typeface="Montserrat Black" pitchFamily="2" charset="0"/>
                </a:rPr>
                <a:t>E02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2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PREPRODUCTION PROCESS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Identify </a:t>
            </a:r>
            <a:r>
              <a:rPr lang="en-US" sz="1800" dirty="0">
                <a:solidFill>
                  <a:schemeClr val="tx1"/>
                </a:solidFill>
              </a:rPr>
              <a:t>pre-production </a:t>
            </a:r>
            <a:r>
              <a:rPr lang="en-US" sz="1800" dirty="0" smtClean="0">
                <a:solidFill>
                  <a:schemeClr val="tx1"/>
                </a:solidFill>
              </a:rPr>
              <a:t>requirement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hand tools for </a:t>
            </a:r>
            <a:r>
              <a:rPr lang="en-US" sz="1800" dirty="0" err="1">
                <a:solidFill>
                  <a:schemeClr val="tx1"/>
                </a:solidFill>
              </a:rPr>
              <a:t>mould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set-up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Determine suitability machine to be </a:t>
            </a:r>
            <a:r>
              <a:rPr lang="en-US" sz="1800" dirty="0" smtClean="0">
                <a:solidFill>
                  <a:schemeClr val="tx1"/>
                </a:solidFill>
              </a:rPr>
              <a:t>used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Perform </a:t>
            </a:r>
            <a:r>
              <a:rPr lang="en-US" sz="1800" dirty="0" err="1">
                <a:solidFill>
                  <a:schemeClr val="tx1"/>
                </a:solidFill>
              </a:rPr>
              <a:t>mould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preparation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Confirm material for production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4745" y="99515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5358" y="995156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MOULD PREPARATION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488" y="99515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Identify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/ part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number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external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condition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cooling system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Confirm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auxiliary/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safety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ready for pre- production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MACHINE PREPARATION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Identify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number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system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Verify machine safety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function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Prepare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tools for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change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Update machine preparation report.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MOULD SET-UP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Move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to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machine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Install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to the machine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Install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auxiliary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equipment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Set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Moulding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Parameter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75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89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AUXILIARY EQUIPMENT SET-UP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Install required auxiliary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equipment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Setting auxiliary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equipment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Test auxiliary equipment function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MOULD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SET-DOWN PROCESS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Receive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set-down instruction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-set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down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Execute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down from machine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PARTS ASSEMBLY PROCES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321" y="1047671"/>
            <a:ext cx="128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E01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Identify parts assembly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Determine parts assembly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assembly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Record parts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3593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INJECTION MOULDING PLASTIC PRODUCT PRINTING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AND PAINTING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321" y="1047671"/>
            <a:ext cx="128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E0</a:t>
            </a:r>
            <a:r>
              <a:rPr lang="en-US" sz="4800" b="1" dirty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2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3253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Identify Printing and Painting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Determine Printing and Painting parts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Printing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Painting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Record production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2583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3" y="1456282"/>
            <a:ext cx="8279219" cy="162694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STEEL 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23282" y="2359702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grpSp>
        <p:nvGrpSpPr>
          <p:cNvPr id="3" name="Google Shape;522;p33"/>
          <p:cNvGrpSpPr/>
          <p:nvPr/>
        </p:nvGrpSpPr>
        <p:grpSpPr>
          <a:xfrm>
            <a:off x="2544475" y="1951799"/>
            <a:ext cx="1950651" cy="1609487"/>
            <a:chOff x="6892775" y="2371435"/>
            <a:chExt cx="2039400" cy="1220641"/>
          </a:xfrm>
        </p:grpSpPr>
        <p:grpSp>
          <p:nvGrpSpPr>
            <p:cNvPr id="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PRODUCT/ PROCESS INSPECTION</a:t>
              </a:r>
              <a:endParaRPr lang="en-US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MC-041-2:2012-C01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" name="Google Shape;522;p33"/>
          <p:cNvGrpSpPr/>
          <p:nvPr/>
        </p:nvGrpSpPr>
        <p:grpSpPr>
          <a:xfrm>
            <a:off x="4727963" y="1951800"/>
            <a:ext cx="1950651" cy="1570065"/>
            <a:chOff x="6892775" y="2371435"/>
            <a:chExt cx="2039400" cy="1220641"/>
          </a:xfrm>
        </p:grpSpPr>
        <p:grpSp>
          <p:nvGrpSpPr>
            <p:cNvPr id="1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PROCESS QUALITY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IMPROVEMENT </a:t>
              </a:r>
            </a:p>
            <a:p>
              <a:pPr lvl="0" algn="ctr"/>
              <a:r>
                <a:rPr lang="en-US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</a:t>
              </a:r>
              <a:endParaRPr lang="en-US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MC-041-2:2012-C02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5" name="Google Shape;522;p33"/>
          <p:cNvGrpSpPr/>
          <p:nvPr/>
        </p:nvGrpSpPr>
        <p:grpSpPr>
          <a:xfrm>
            <a:off x="6759051" y="1755030"/>
            <a:ext cx="1950651" cy="1758829"/>
            <a:chOff x="6892775" y="2222288"/>
            <a:chExt cx="2039400" cy="1369788"/>
          </a:xfrm>
        </p:grpSpPr>
        <p:grpSp>
          <p:nvGrpSpPr>
            <p:cNvPr id="1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MEASURING </a:t>
              </a:r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EQUIPMENT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HANDLING </a:t>
              </a:r>
            </a:p>
          </p:txBody>
        </p:sp>
        <p:sp>
          <p:nvSpPr>
            <p:cNvPr id="1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MC-041-2:2012-C03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95239" y="1633425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53621" y="1492636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45108" y="2088205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524967" y="1891172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22938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56" y="0"/>
            <a:ext cx="8729644" cy="889114"/>
          </a:xfrm>
        </p:spPr>
        <p:txBody>
          <a:bodyPr/>
          <a:lstStyle/>
          <a:p>
            <a:pPr marL="0" indent="0" algn="l"/>
            <a:r>
              <a:rPr lang="en-US" sz="2800" dirty="0">
                <a:solidFill>
                  <a:schemeClr val="tx1"/>
                </a:solidFill>
              </a:rPr>
              <a:t>COLD FORMED STEEL FRAMING SYSTEM MANUFACTURING OPERATION LEVEL 2</a:t>
            </a:r>
            <a:endParaRPr lang="en-US" sz="2800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767" y="803823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C259-003-2:2016</a:t>
            </a: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3168647049"/>
              </p:ext>
            </p:extLst>
          </p:nvPr>
        </p:nvGraphicFramePr>
        <p:xfrm>
          <a:off x="414356" y="1128458"/>
          <a:ext cx="8729644" cy="3918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5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42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2035348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(C) MANUFACTURING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(25) MANUFACTURE OF FABRICATED METAL PRODUCTS EXCEPT MACHINERY AND EQUIPMENT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IBS - STEEL FRAMING SYSTEM MANUFACTURING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 AREA 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IBS - COLD FORMED STEEL FRAMING SYSTEM MANUFACTURING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395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COLD FORMED STEEL FRAMING SYSTEM MANUFACTURING OPERATION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TWO (2)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C259-003-2:2016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51078" y="1342861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9643" y="757826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92853" y="691949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51078" y="1157936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564199" y="1090485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444153" y="1145606"/>
            <a:ext cx="1950651" cy="1624918"/>
            <a:chOff x="6892775" y="2359732"/>
            <a:chExt cx="2039400" cy="1232344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COLD FORMED STEEL FRAMING SYSTEM MANUFACTURING PREPARATIONS </a:t>
              </a:r>
              <a:endParaRPr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C259-003-2:2016-01</a:t>
              </a:r>
              <a:r>
                <a:rPr lang="en-US" sz="1200" dirty="0" smtClean="0">
                  <a:latin typeface="Montserrat Black" pitchFamily="2" charset="0"/>
                </a:rPr>
                <a:t> </a:t>
              </a:r>
              <a:endParaRPr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627641" y="1161038"/>
            <a:ext cx="1950651" cy="1570065"/>
            <a:chOff x="6892775" y="2371435"/>
            <a:chExt cx="2039400" cy="1220641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COLD FORMED STEEL FRAMING COMPONENTS PRODUCTIONS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C259-003-2:2016-02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435664" y="2717415"/>
            <a:ext cx="1950651" cy="1531593"/>
            <a:chOff x="6892775" y="2371435"/>
            <a:chExt cx="2039400" cy="1220640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TOOLS, EQUIPMENT AND MACHINE MAINTENANCE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01264" y="3349076"/>
              <a:ext cx="1940849" cy="24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C259-003-2:2016-04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793891" y="967692"/>
            <a:ext cx="1950651" cy="1758827"/>
            <a:chOff x="6892775" y="2222289"/>
            <a:chExt cx="2039400" cy="1369787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9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COLD FORMED STEEL FRAMING SYSTEM FABRICATIONS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C259-003-2:2016-03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10846" y="2713308"/>
            <a:ext cx="1950651" cy="1585127"/>
            <a:chOff x="6892775" y="2371435"/>
            <a:chExt cx="2039400" cy="1220641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MATERIALS HANDLING AND STORAGE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C259-003-2:2016-05 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6119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6732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COLD FORMED STEEL FRAMING SYSTEM MANUFACTURING PREPARATIONS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862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manufacturing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preparations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Personal Protective Equipment (PPE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tools and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equipment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steel framing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accessories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manufacturing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machine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4745" y="99515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5358" y="995156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COLD FORMED STEEL FRAMING SYSTEM COMPONENTS PRODUCTIONS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488" y="99515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and setup raw </a:t>
            </a:r>
            <a:r>
              <a:rPr lang="en-US" sz="1800" dirty="0" smtClean="0">
                <a:solidFill>
                  <a:schemeClr val="tx1"/>
                </a:solidFill>
              </a:rPr>
              <a:t>materials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Produce Steel Framing System components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Organise</a:t>
            </a:r>
            <a:r>
              <a:rPr lang="en-US" sz="1800" dirty="0">
                <a:solidFill>
                  <a:schemeClr val="tx1"/>
                </a:solidFill>
              </a:rPr>
              <a:t> Steel Framing System components finished products</a:t>
            </a:r>
            <a:r>
              <a:rPr lang="en-US" sz="1800" dirty="0" smtClean="0"/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77410" y="107173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8780" y="1071734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COLD FORMED STEEL FRAMING SYSTEM FABRICATIONS.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53" y="107173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Steel Framing System components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fastening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Steel Framing System distortion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prevention/control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Organise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Steel Framing System finished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products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TOOLS, EQUIPMENT AND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MACHINE MAINTENANCE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tools and equipment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manufacturing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Produce tools, equipment and machine maintenance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record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75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89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MATERIALS HANDLING AND STORAGE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materials handling and storage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preparations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materials receiving and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unloading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materials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storage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materials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control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materials surplus/residual and scraps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disposal</a:t>
            </a:r>
          </a:p>
          <a:p>
            <a:pPr marL="0" lvl="1" indent="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None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0" y="167372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STEEL MELT SHOP OPERATION 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LEVEL 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2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878" y="1056486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C241-002-2:2017</a:t>
            </a: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2342382647"/>
              </p:ext>
            </p:extLst>
          </p:nvPr>
        </p:nvGraphicFramePr>
        <p:xfrm>
          <a:off x="448530" y="1436901"/>
          <a:ext cx="8466870" cy="32476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97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74082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(C) MANUFACTURING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GROUP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(241) MANUFACTURE OF BASIC IRON AND STEEL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STEEL PRODUCTION PLAN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STEEL MELT SHOP OPERATION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L2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C241-002-2:2017 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0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35300" y="60893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865" y="239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-4197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35300" y="424010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356559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28375" y="411681"/>
            <a:ext cx="1950651" cy="1624917"/>
            <a:chOff x="6892775" y="2359732"/>
            <a:chExt cx="2039400" cy="1232343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MAKING (ELECTRIC ARC FURNACE)</a:t>
              </a:r>
              <a:endParaRPr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14652" y="3349076"/>
              <a:ext cx="1915073" cy="232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C241-002-2:2017-C01</a:t>
              </a:r>
              <a:endParaRPr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11863" y="427112"/>
            <a:ext cx="1950651" cy="1608851"/>
            <a:chOff x="6892775" y="2371435"/>
            <a:chExt cx="2039400" cy="1250795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REFINING (LADLE FURNACE)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34716" y="3349076"/>
              <a:ext cx="1954972" cy="273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C241-002-2:2017-C02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519886" y="1983490"/>
            <a:ext cx="1950651" cy="1563676"/>
            <a:chOff x="6892775" y="2371435"/>
            <a:chExt cx="2039400" cy="1246209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INCIRCULATION HOT LADLE PREPARATION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22564" y="3339611"/>
              <a:ext cx="1975921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C241-002-2:2017-C05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878113" y="233766"/>
            <a:ext cx="1950651" cy="1778188"/>
            <a:chOff x="6892775" y="2222288"/>
            <a:chExt cx="2039400" cy="1384865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CONTINUOUS CASTING OPERATION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69278" y="3330378"/>
              <a:ext cx="1949446" cy="27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C241-002-2:2017-C04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95068" y="1979382"/>
            <a:ext cx="1950651" cy="1615617"/>
            <a:chOff x="6892775" y="2371435"/>
            <a:chExt cx="2039400" cy="1244120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PLANT REFRACTORY MAINTENANCE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26465" y="3329038"/>
              <a:ext cx="1936950" cy="28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C241-002-2:2017-C06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6820253" y="1992594"/>
            <a:ext cx="2020464" cy="1584608"/>
            <a:chOff x="6854330" y="2364222"/>
            <a:chExt cx="2112389" cy="1237771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854330" y="2364222"/>
              <a:ext cx="2112389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CASTER MOULD SERVICING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05903" y="3335174"/>
              <a:ext cx="1975394" cy="26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C241-002-2:2017-C07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2524645" y="3584840"/>
            <a:ext cx="1950651" cy="1363181"/>
            <a:chOff x="6892775" y="2371435"/>
            <a:chExt cx="2039400" cy="1220640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STEEL MAKING (BASIC OXYGEN FURNACE) 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977246" y="3349076"/>
              <a:ext cx="1933050" cy="187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C241-002-2:2017-E01 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85" name="Google Shape;510;p32"/>
          <p:cNvSpPr txBox="1">
            <a:spLocks/>
          </p:cNvSpPr>
          <p:nvPr/>
        </p:nvSpPr>
        <p:spPr>
          <a:xfrm>
            <a:off x="307748" y="3840611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ELECTIVE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grpSp>
        <p:nvGrpSpPr>
          <p:cNvPr id="86" name="Google Shape;522;p33"/>
          <p:cNvGrpSpPr/>
          <p:nvPr/>
        </p:nvGrpSpPr>
        <p:grpSpPr>
          <a:xfrm>
            <a:off x="4711863" y="3577201"/>
            <a:ext cx="1950651" cy="1370819"/>
            <a:chOff x="6892775" y="2371435"/>
            <a:chExt cx="2039400" cy="1220640"/>
          </a:xfrm>
        </p:grpSpPr>
        <p:grpSp>
          <p:nvGrpSpPr>
            <p:cNvPr id="8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Montserrat Black" pitchFamily="2" charset="0"/>
                </a:endParaRPr>
              </a:p>
            </p:txBody>
          </p:sp>
          <p:cxnSp>
            <p:nvCxnSpPr>
              <p:cNvPr id="9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STEEL MAKING (INDUCTION FURNACE)</a:t>
              </a:r>
              <a:endParaRPr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9" name="Google Shape;528;p33"/>
            <p:cNvSpPr txBox="1"/>
            <p:nvPr/>
          </p:nvSpPr>
          <p:spPr>
            <a:xfrm>
              <a:off x="6931746" y="3339296"/>
              <a:ext cx="1936950" cy="24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C241-002-2:2017-E02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2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MAKING (ELECTRIC ARC FURNACE)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Electric Arc Furnace operation readiness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steel making materials for melting in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EAF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melting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molten steel oxidation and reduction process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tapping molten steel into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ladle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furnace hot repair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electrode replacement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activities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melting process activities report (heat log)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175658" y="48830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71" y="428757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PRODUCT / PROCESS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INSPECTION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291739" y="1481685"/>
            <a:ext cx="7070453" cy="3393005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incoming inspection activities requirements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product/process inspection procedures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incoming, in process and outgoing inspection tools, equipment, procedure and guideline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Set work area for incoming inspection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Conduct incoming inspection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Execute in process inspection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Conduct outgoing quality inspection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Conduct sampling inspection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Confirm product/process inspection result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product/process inspection activities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0401" y="48830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</a:p>
        </p:txBody>
      </p:sp>
    </p:spTree>
    <p:extLst>
      <p:ext uri="{BB962C8B-B14F-4D97-AF65-F5344CB8AC3E}">
        <p14:creationId xmlns:p14="http://schemas.microsoft.com/office/powerpoint/2010/main" val="32462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340703" y="10914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1316" y="1091409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REFINING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(LADLE FURNACE)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5446" y="10914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921687" y="2281883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ladle furnace operation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readiness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molten steel refining process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molten steel final refining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molten steel refining activities report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lvl="1" indent="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None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CONTINUOUS CASTING 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continuous casting operation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readiness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casting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Prepare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molten steel casting activities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report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INCIRCULATION HOT LADLE PREPARATION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ladle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cleaning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Check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ladle readiness for next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usage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new ladle preparation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75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89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PLANT REFRACTORY MAINTENANCE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furnace refractory maintenance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ladle refractory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tundish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and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tundish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cover refractory maintenance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roof center piece refractory maintenance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CASTER MOULD SERVICING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caster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servicing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caster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servicing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Test caster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caster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servicing report 4.1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serial number recorded according to service card format 4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MAKING (BASIC OXYGEN FURNACE)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321" y="1047671"/>
            <a:ext cx="128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E01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Check Basic Oxygen Furnace operation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readiness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Prepare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steel making material for melting in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BOF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decarburisation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tapping molten steel into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ladle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steel melting process activities report (heat log)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MAKING (INDUCTION FURNACE)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321" y="1047671"/>
            <a:ext cx="1281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E0</a:t>
            </a:r>
            <a:r>
              <a:rPr lang="en-US" sz="4800" b="1" dirty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2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3253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Check Induction Furnace operation </a:t>
            </a:r>
            <a:r>
              <a:rPr lang="en-US" sz="1800" dirty="0" smtClean="0">
                <a:solidFill>
                  <a:schemeClr val="tx1"/>
                </a:solidFill>
              </a:rPr>
              <a:t>readiness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steel making materials for melting in Induction Furnace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Perform melting </a:t>
            </a:r>
            <a:r>
              <a:rPr lang="en-US" sz="1800" dirty="0" smtClean="0">
                <a:solidFill>
                  <a:schemeClr val="tx1"/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Adjust molten steel temperature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Pouring </a:t>
            </a:r>
            <a:r>
              <a:rPr lang="en-US" sz="1800" dirty="0">
                <a:solidFill>
                  <a:schemeClr val="tx1"/>
                </a:solidFill>
              </a:rPr>
              <a:t>molten steel into </a:t>
            </a:r>
            <a:r>
              <a:rPr lang="en-US" sz="1800" dirty="0" err="1" smtClean="0">
                <a:solidFill>
                  <a:schemeClr val="tx1"/>
                </a:solidFill>
              </a:rPr>
              <a:t>mould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melting process activities report (heat log)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0" y="123395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dirty="0">
                <a:solidFill>
                  <a:schemeClr val="tx1"/>
                </a:solidFill>
              </a:rPr>
              <a:t>IRON AND STEEL PRODUCTION SUPPORT LEVEL 1</a:t>
            </a:r>
            <a:endParaRPr lang="en-US" sz="3200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46" y="928288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C241-001-1:2017</a:t>
            </a: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3388583758"/>
              </p:ext>
            </p:extLst>
          </p:nvPr>
        </p:nvGraphicFramePr>
        <p:xfrm>
          <a:off x="448530" y="1268736"/>
          <a:ext cx="8466870" cy="37527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97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74082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IRON AND STEEL INDUSTRY (SECTION C: MANUFACTURING )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DIVISION 24 : MANUFACTURE OF METALS &amp; DIVISION 25 : MANUFACTURE OF FABRICATED METAL PRODUCTS, EXCEPT MACHINERY AND EQUIPMENT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IRON AND STEEL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IRON AND STEEL PRODUCTION SUPPORT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1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C241-001-1:2017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35300" y="60893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865" y="239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-4197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35300" y="424010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356559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28375" y="411681"/>
            <a:ext cx="1950651" cy="1624917"/>
            <a:chOff x="6892775" y="2359732"/>
            <a:chExt cx="2039400" cy="1232343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IRON AND STEEL INDUSTRY WORKPLACE HOUSEKEEPING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14652" y="3349076"/>
              <a:ext cx="1915073" cy="232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C241-001-1:2017-C01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11863" y="427112"/>
            <a:ext cx="1950651" cy="1608851"/>
            <a:chOff x="6892775" y="2371435"/>
            <a:chExt cx="2039400" cy="1250795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rgbClr val="002060"/>
                  </a:solidFill>
                  <a:latin typeface="Montserrat Black" pitchFamily="2" charset="0"/>
                </a:rPr>
                <a:t>IRON AND STEEL INDUSTRY WORKPLACE EQUIPMENT AND PARTS SERVICING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34716" y="3349076"/>
              <a:ext cx="1954972" cy="273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C241-001-1:2017-C02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519886" y="1983490"/>
            <a:ext cx="1950651" cy="1563676"/>
            <a:chOff x="6892775" y="2371435"/>
            <a:chExt cx="2039400" cy="1246209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STEEL MAKING PRODUCTION SUPPORT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22564" y="3339611"/>
              <a:ext cx="1975921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C241-001-1:2017-C04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878113" y="233766"/>
            <a:ext cx="1950651" cy="1778188"/>
            <a:chOff x="6892775" y="2222288"/>
            <a:chExt cx="2039400" cy="1384865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IRON MAKING PRODUCTION SUPPORT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69278" y="3330378"/>
              <a:ext cx="1949446" cy="27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C241-001-1:2017-C03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95068" y="1979382"/>
            <a:ext cx="1950651" cy="1615617"/>
            <a:chOff x="6892775" y="2371435"/>
            <a:chExt cx="2039400" cy="1244120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ROLLING PRODUCTION SUPPORT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26465" y="3329038"/>
              <a:ext cx="1936950" cy="28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C241-001-1:2017-C05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6820253" y="1992594"/>
            <a:ext cx="2020464" cy="1584608"/>
            <a:chOff x="6854330" y="2364222"/>
            <a:chExt cx="2112389" cy="1237771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854330" y="2364222"/>
              <a:ext cx="2112389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FORGING PRODUCTION SUPPORT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05903" y="3335174"/>
              <a:ext cx="1975394" cy="26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C241-001-1:2017-C06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2524645" y="3584840"/>
            <a:ext cx="1950651" cy="1363181"/>
            <a:chOff x="6892775" y="2371435"/>
            <a:chExt cx="2039400" cy="1220640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dirty="0">
                  <a:latin typeface="Montserrat Black" pitchFamily="2" charset="0"/>
                </a:endParaRPr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CASTINGS PRODUCTION SUPPORT 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977246" y="3349076"/>
              <a:ext cx="1933050" cy="187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C241-001-1:2017-C07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6" name="Google Shape;522;p33"/>
          <p:cNvGrpSpPr/>
          <p:nvPr/>
        </p:nvGrpSpPr>
        <p:grpSpPr>
          <a:xfrm>
            <a:off x="4711863" y="3577201"/>
            <a:ext cx="1950651" cy="1370819"/>
            <a:chOff x="6892775" y="2371435"/>
            <a:chExt cx="2039400" cy="1220640"/>
          </a:xfrm>
        </p:grpSpPr>
        <p:grpSp>
          <p:nvGrpSpPr>
            <p:cNvPr id="8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dirty="0">
                  <a:latin typeface="Montserrat Black" pitchFamily="2" charset="0"/>
                </a:endParaRPr>
              </a:p>
            </p:txBody>
          </p:sp>
          <p:cxnSp>
            <p:nvCxnSpPr>
              <p:cNvPr id="9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002060"/>
                  </a:solidFill>
                  <a:latin typeface="Montserrat Black" pitchFamily="2" charset="0"/>
                </a:rPr>
                <a:t>FORMING PRODUCTION SUPPORT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9" name="Google Shape;528;p33"/>
            <p:cNvSpPr txBox="1"/>
            <p:nvPr/>
          </p:nvSpPr>
          <p:spPr>
            <a:xfrm>
              <a:off x="6931746" y="3339296"/>
              <a:ext cx="1936950" cy="24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C241-001-1:2017-C08</a:t>
              </a:r>
              <a:endParaRPr lang="en-US"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8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IRON AND STEEL INDUSTRY WORKPLACE HOUSEKEEPING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Iron and Steel Industry production plant housekeeping requirements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Carry out Iron and Steel Industry production plant </a:t>
            </a:r>
            <a:r>
              <a:rPr lang="en-US" sz="1800" dirty="0" smtClean="0">
                <a:solidFill>
                  <a:schemeClr val="tx1"/>
                </a:solidFill>
              </a:rPr>
              <a:t>housekeeping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Finalise</a:t>
            </a:r>
            <a:r>
              <a:rPr lang="en-US" sz="1800" dirty="0">
                <a:solidFill>
                  <a:schemeClr val="tx1"/>
                </a:solidFill>
              </a:rPr>
              <a:t> Iron and Steel Industry production plant housekeeping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444171" y="67277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684" y="613228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PROCESS QUALITY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IMPROVEMENT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882942" y="1801622"/>
            <a:ext cx="7070453" cy="252846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process quality improvement field (scope)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Select process quality improvement tools and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equipments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Implement in process improvement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Confirm problem categorization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Confirm improvement area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Contribute in employee scheme suggestion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Confirm process quality improvement result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process quality improvement activities </a:t>
            </a:r>
          </a:p>
          <a:p>
            <a:pPr marL="139700" indent="0">
              <a:buClr>
                <a:srgbClr val="002060"/>
              </a:buClr>
              <a:buSzPct val="103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8914" y="67277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0799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39124" y="111547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9737" y="1115472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IRON AND STEEL INDUSTRY EQUIPMENT AND PARTS SERVICING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867" y="111547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247919" y="2305946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Iron and Steel Industry equipment and parts servicing </a:t>
            </a:r>
            <a:r>
              <a:rPr lang="en-US" sz="1800" dirty="0" smtClean="0">
                <a:solidFill>
                  <a:schemeClr val="tx1"/>
                </a:solidFill>
              </a:rPr>
              <a:t>require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Carry out Iron and Steel Industry equipment and parts </a:t>
            </a:r>
            <a:r>
              <a:rPr lang="en-US" sz="1800" dirty="0" smtClean="0">
                <a:solidFill>
                  <a:schemeClr val="tx1"/>
                </a:solidFill>
              </a:rPr>
              <a:t>servicing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Check serviced parts and </a:t>
            </a:r>
            <a:r>
              <a:rPr lang="en-US" sz="1800" dirty="0" smtClean="0">
                <a:solidFill>
                  <a:schemeClr val="tx1"/>
                </a:solidFill>
              </a:rPr>
              <a:t>equipment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Finalise</a:t>
            </a:r>
            <a:r>
              <a:rPr lang="en-US" sz="1800" dirty="0">
                <a:solidFill>
                  <a:schemeClr val="tx1"/>
                </a:solidFill>
              </a:rPr>
              <a:t> servicing </a:t>
            </a:r>
            <a:r>
              <a:rPr lang="en-US" sz="1800" dirty="0" smtClean="0">
                <a:solidFill>
                  <a:schemeClr val="tx1"/>
                </a:solidFill>
              </a:rPr>
              <a:t>activities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IRON MAKING PRODUCTION SUPPORT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Carry out input material and flux </a:t>
            </a:r>
            <a:r>
              <a:rPr lang="en-US" sz="1800" dirty="0" smtClean="0">
                <a:solidFill>
                  <a:schemeClr val="tx1"/>
                </a:solidFill>
              </a:rPr>
              <a:t>receiving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Collect molten iron for sampling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Prepare </a:t>
            </a:r>
            <a:r>
              <a:rPr lang="en-US" sz="1800" dirty="0" err="1">
                <a:solidFill>
                  <a:schemeClr val="tx1"/>
                </a:solidFill>
              </a:rPr>
              <a:t>mould</a:t>
            </a:r>
            <a:r>
              <a:rPr lang="en-US" sz="1800" dirty="0">
                <a:solidFill>
                  <a:schemeClr val="tx1"/>
                </a:solidFill>
              </a:rPr>
              <a:t> for casting pig iron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Carry out iron product handling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MAKING PRODUCTION SUPPORT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Receive metal scrap/hot metal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Carry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out furnace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ladle refining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continuous casting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steel product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handling</a:t>
            </a:r>
          </a:p>
          <a:p>
            <a:pPr marL="0" lvl="1" indent="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None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75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89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ROLLING PRODUCTION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SUPPORT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rolling production input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materials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materials input into hot rolling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mill set up requirements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Dispose home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scrap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sampling of products for lab tests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5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recounting and weighing of product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Finalise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rolled product packaging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FORGING PRODUCTION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SUPPORT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forging input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materials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Carry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out heating of metal in induction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furnace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Press heated metal in forging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die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Carry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out forged product handling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CASTINGS PRODUCTION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SUPPORT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basic pattern making activities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</a:rPr>
              <a:t>moulding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work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Assist in foundry work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activities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Assist in finishing work activities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FORMING PRODUCTION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SUPPORT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CU8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3253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material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handling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Assist in roller set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up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handling of finished goods/Work In Progress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0" y="123395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STEEL COLD ROLLING MILL OPERATION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46" y="928288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C241-004-2:2020</a:t>
            </a: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2737572281"/>
              </p:ext>
            </p:extLst>
          </p:nvPr>
        </p:nvGraphicFramePr>
        <p:xfrm>
          <a:off x="448530" y="1268736"/>
          <a:ext cx="8466870" cy="32476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97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74082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(C) MANUFACTURING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GROUP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(241) MANUFACTURE OF BASIC IRON AND STEEL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STEEL COLD ROLLING MILL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STEEL COLD ROLLING MILL OPERATION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TWO (2)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C241-004-2:2020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8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35300" y="60893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865" y="239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-4197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35300" y="424010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356559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28375" y="411681"/>
            <a:ext cx="1950651" cy="1624917"/>
            <a:chOff x="6892775" y="2359732"/>
            <a:chExt cx="2039400" cy="1232343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HOT ROLLED COIL RECEIVING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05457" y="3335383"/>
              <a:ext cx="1962897" cy="232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C241-004-2:2020:C01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11863" y="427112"/>
            <a:ext cx="1950651" cy="1608851"/>
            <a:chOff x="6892775" y="2371435"/>
            <a:chExt cx="2039400" cy="1250795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PICKLING PROCESS HANDLING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892775" y="3349076"/>
              <a:ext cx="1996913" cy="273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C241-004-2:2020:C02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519886" y="1983490"/>
            <a:ext cx="1950651" cy="1563676"/>
            <a:chOff x="6892775" y="2371435"/>
            <a:chExt cx="2039400" cy="1246209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CLEANING PROCESS HANDLING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14332" y="3339611"/>
              <a:ext cx="1984153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C241-004-2:2020:C04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833318" y="233766"/>
            <a:ext cx="1995446" cy="1778188"/>
            <a:chOff x="6845942" y="2222288"/>
            <a:chExt cx="2086233" cy="1384865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COLD ROLLING PROCESS HANDLING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845942" y="3330378"/>
              <a:ext cx="2072783" cy="27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C241-004-2:2020:C03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77603" y="1979382"/>
            <a:ext cx="1968114" cy="1597787"/>
            <a:chOff x="6874517" y="2371435"/>
            <a:chExt cx="2057658" cy="1230390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ANNEALING PROCESS HANDLING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874517" y="3315308"/>
              <a:ext cx="1997984" cy="28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C241-004-2:2020:C05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6820253" y="1992594"/>
            <a:ext cx="2020464" cy="1584608"/>
            <a:chOff x="6854330" y="2364222"/>
            <a:chExt cx="2112389" cy="1237771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854330" y="2364222"/>
              <a:ext cx="2112389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TEMPER ROLLING/ SKIN PASS PROCESS HANDLING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05903" y="3335174"/>
              <a:ext cx="1975394" cy="266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C241-004-2:2020:C06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2524645" y="3584840"/>
            <a:ext cx="1950651" cy="1363181"/>
            <a:chOff x="6892775" y="2371435"/>
            <a:chExt cx="2039400" cy="1220640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dirty="0">
                  <a:latin typeface="Montserrat Black" pitchFamily="2" charset="0"/>
                </a:endParaRPr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RECOILING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909358" y="3349076"/>
              <a:ext cx="2000939" cy="221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C241-004-2:2020:C07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6" name="Google Shape;522;p33"/>
          <p:cNvGrpSpPr/>
          <p:nvPr/>
        </p:nvGrpSpPr>
        <p:grpSpPr>
          <a:xfrm>
            <a:off x="4708133" y="3577201"/>
            <a:ext cx="1954380" cy="1370819"/>
            <a:chOff x="6888876" y="2371435"/>
            <a:chExt cx="2043299" cy="1220640"/>
          </a:xfrm>
        </p:grpSpPr>
        <p:grpSp>
          <p:nvGrpSpPr>
            <p:cNvPr id="8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200" dirty="0">
                  <a:latin typeface="Montserrat Black" pitchFamily="2" charset="0"/>
                </a:endParaRPr>
              </a:p>
            </p:txBody>
          </p:sp>
          <p:cxnSp>
            <p:nvCxnSpPr>
              <p:cNvPr id="9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STEEL COIL FINISHED PRODUCT PACKING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9" name="Google Shape;528;p33"/>
            <p:cNvSpPr txBox="1"/>
            <p:nvPr/>
          </p:nvSpPr>
          <p:spPr>
            <a:xfrm>
              <a:off x="6888876" y="3339295"/>
              <a:ext cx="1979820" cy="252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C241-004-2:2020:C08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1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HOT ROLLED COIL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RECEIVING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hot rolled coil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receiving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Inspect hot rolled coil 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nformation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Arrange hot rolled coil at storage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area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313544" y="1057407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056" y="997856"/>
            <a:ext cx="5444265" cy="9501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MEASURING EQUIPMENT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HANDLING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429589" y="2050784"/>
            <a:ext cx="7070453" cy="252846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measuring equipment handling requirements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measuring equipment handling work activities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Execute measuring equipment handling work activities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Confirm measuring equipment handling result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Record measuring equipment handling work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8287" y="105740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345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39124" y="111547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9737" y="1115472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PICKLING PROCESS HANDLING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867" y="111547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247919" y="2305946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hot rolled coil pickling process requirements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pickling Entry Process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hot rolled coil Entry Preparation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hot rolled coil pickling process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pickling Exit Process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offline pickling machine servicing.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COLD ROLLING PROCESS HANDLING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cold rolling process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standby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rolls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cold rolling Entry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pickled coil Entry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cold rolling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cold rolling Exit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offline cold rolling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servicing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142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664" y="105970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CLEANING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PROCESS HANDLING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0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cleaning process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full hard coil cleaning Entry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full hard coil cleaning Entry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full hard coil cleaning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cleaning Exit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offline cleaning machine servicing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75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24850" y="111769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ANNEALING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PROCESS HANDLING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annealing process requirements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annealing Entry Process.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annealing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annealing Exit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offline annealing machine servicing.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TEMPER ROLLING/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SKIN PASS PROCESS HANDLING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temper rolling/ skin pass process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standby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rolls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temper rolling/ skin pass Entry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annealed coil Entry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Preparation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temper rolling/ skin pass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temper rolling/ skin pass Exit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Process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offline temper rolling/ skin pass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servicing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RECOILING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recoiling process requirements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recoiling Entry Process.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recoiling Entry Preparation.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recoiling process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Carry out recoiling Exit Process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Perform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offline recoiling machine servicing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17252" y="10476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622" y="10476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STEEL COIL FINISHED PRODUCT PACKING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92" y="1047671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CU8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3253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finished product packing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requirement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Pack finished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product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Store cold rolling finished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product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3" y="1456282"/>
            <a:ext cx="8279219" cy="162694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MACHINES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0" y="199595"/>
            <a:ext cx="8729644" cy="889114"/>
          </a:xfrm>
        </p:spPr>
        <p:txBody>
          <a:bodyPr/>
          <a:lstStyle/>
          <a:p>
            <a:pPr marL="0" indent="0"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MACHINING OPERATION</a:t>
            </a:r>
            <a:endParaRPr lang="en-US" sz="9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46" y="826688"/>
            <a:ext cx="1894113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C259-006-2:2020</a:t>
            </a:r>
          </a:p>
        </p:txBody>
      </p:sp>
      <p:graphicFrame>
        <p:nvGraphicFramePr>
          <p:cNvPr id="6" name="Google Shape;1002;p52"/>
          <p:cNvGraphicFramePr/>
          <p:nvPr>
            <p:extLst/>
          </p:nvPr>
        </p:nvGraphicFramePr>
        <p:xfrm>
          <a:off x="448530" y="1268736"/>
          <a:ext cx="8466870" cy="32942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97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74082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(C) MANUFACTURING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GROUP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(259) MANUFACTURING OF OTHER FABRICATED METAL PRODUCT; METAL WORKING SERVICE ACTIVITIES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MACHINING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MACHINING OPERATION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TWO (2)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C259-006-2:2020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21000" y="147253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565" y="8875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2775" y="821623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21000" y="1287610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466556" y="1170106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414072" y="1275281"/>
            <a:ext cx="1957341" cy="1624917"/>
            <a:chOff x="6892775" y="2359732"/>
            <a:chExt cx="2046395" cy="1232343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TOOL &amp; CUTTER GRINDER OPERATION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03722" y="3335383"/>
              <a:ext cx="2035448" cy="232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C259-006-2:2020-C01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597563" y="1290712"/>
            <a:ext cx="1950651" cy="1608851"/>
            <a:chOff x="6892775" y="2371435"/>
            <a:chExt cx="2039400" cy="1250795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LATHE MACHINE OPERATION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892775" y="3349076"/>
              <a:ext cx="1996913" cy="273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C259-006-2:2020-C02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360683" y="2847090"/>
            <a:ext cx="2053693" cy="1567985"/>
            <a:chOff x="6845829" y="2371435"/>
            <a:chExt cx="2147130" cy="1249643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GRINDING MACHINE OPERATION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C259-006-2:2020-C04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719018" y="1097366"/>
            <a:ext cx="1995446" cy="1778188"/>
            <a:chOff x="6845942" y="2222288"/>
            <a:chExt cx="2086233" cy="1384865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MILLING MACHINE OPERATION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845942" y="3330378"/>
              <a:ext cx="2072783" cy="27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C259-006-2:2020-C03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580768" y="2842983"/>
            <a:ext cx="1950651" cy="1609528"/>
            <a:chOff x="6892775" y="2371435"/>
            <a:chExt cx="2039400" cy="1239431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MACHINED COMPONENT ASSEMBLY OPERATION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09799" y="3324349"/>
              <a:ext cx="1997984" cy="28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C259-006-2:2020-C05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3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78" y="1534938"/>
            <a:ext cx="7109265" cy="1626942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LEAN SIX SIGMA (OPERATION)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20656" y="100591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11269" y="107591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TOOL &amp; CUTTER GRINDER 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399" y="100591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tool &amp; cutter grinder machine daily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cutting tool technical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drawing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tool &amp; cutter grinder cutting tool and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accessories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Set up tool &amp; cutter grinder grinding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wheel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tool &amp; cutter grinder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Inspect finished cutting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tool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tool &amp; cutter grinder machine daily housekeeping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46250" y="84768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36863" y="84768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LATHE MACHINE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0993" y="84768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655045" y="2038157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lathe machine daily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production technical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drawing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lathe machine cutting tools and tool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holder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Set up lathe machine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workpiece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lathe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Inspect finished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product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lathe machine daily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housekeeping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464962" y="90077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6332" y="900771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MILLING MACHINE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9705" y="90077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626397" y="2026698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milling machine daily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production technical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drawing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milling machine cutting tools and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accessories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Set up milling machine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workpiece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milling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Inspect finished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product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milling machine daily housekeeping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538985" y="97914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0355" y="979148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GRINDING MACHINE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3728" y="97914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700420" y="2105075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grinding machine daily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maintenance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production technical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drawing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grinding machine grinding wheel and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accessories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Set up grinding machine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workpiece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grinding machine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operation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Inspect finished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product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grinding machine daily housekeeping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7594" y="105970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24850" y="111769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MACHINED COMPONENT ASSEMBLY 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37" y="10597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Interpret component assembly technical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drawing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Prepare component assembly hand tools and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accessories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Perform component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assembly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Inspect finished assembled product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3" y="1456282"/>
            <a:ext cx="8279219" cy="162694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WAFER FABRICATION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56" y="379622"/>
            <a:ext cx="8729644" cy="889114"/>
          </a:xfrm>
        </p:spPr>
        <p:txBody>
          <a:bodyPr/>
          <a:lstStyle/>
          <a:p>
            <a:pPr marL="0" indent="0" algn="l"/>
            <a:r>
              <a:rPr lang="en-US" sz="2400" dirty="0">
                <a:solidFill>
                  <a:schemeClr val="tx1"/>
                </a:solidFill>
              </a:rPr>
              <a:t>FRONT END WAFER FABRICATION EQUIPMENT MAINTENANCE </a:t>
            </a:r>
            <a:r>
              <a:rPr lang="en-US" sz="2400" dirty="0" smtClean="0">
                <a:solidFill>
                  <a:schemeClr val="tx1"/>
                </a:solidFill>
              </a:rPr>
              <a:t>LEVEL 4</a:t>
            </a:r>
            <a:endParaRPr lang="en-US" sz="100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3921876711"/>
              </p:ext>
            </p:extLst>
          </p:nvPr>
        </p:nvGraphicFramePr>
        <p:xfrm>
          <a:off x="448530" y="1268736"/>
          <a:ext cx="8466870" cy="35408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397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74082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ELECTRICAL &amp; ELECTRONICS, TELE-COMMUNICATIONS AND BROADCASTING INDUSTRY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ELECTRONICS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SEMICONDUCTOR PRODUCTION (FRONT END WAFER FABRICATION EQUIPMENT )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FRONT END WAFER FABRICATION EQUIPMENT MAINTENANCE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FOUR (4)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JOB AREA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EE-024-4 </a:t>
                      </a:r>
                      <a:r>
                        <a:rPr lang="en-US" sz="1800" dirty="0" smtClean="0"/>
                        <a:t> </a:t>
                      </a:r>
                      <a:endParaRPr lang="en-US"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68055" y="74927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778" y="142584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9988" y="7670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74894" y="530365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449305" y="473396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21285" y="530365"/>
            <a:ext cx="1957341" cy="1624917"/>
            <a:chOff x="6892775" y="2359732"/>
            <a:chExt cx="2046395" cy="1232343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Wafer Fabrication Manufacturing Operation </a:t>
              </a:r>
              <a:endParaRPr lang="en-US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03722" y="3335383"/>
              <a:ext cx="2035448" cy="232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EE-022-4:2012-C01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04776" y="545796"/>
            <a:ext cx="1950651" cy="1608851"/>
            <a:chOff x="6892775" y="2371435"/>
            <a:chExt cx="2039400" cy="1250795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Wafer Fabrication Equipment Functional Operation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892775" y="3349076"/>
              <a:ext cx="1996913" cy="273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EE-022-4:2012-C02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467896" y="2102174"/>
            <a:ext cx="2053693" cy="1567985"/>
            <a:chOff x="6845829" y="2371435"/>
            <a:chExt cx="2147130" cy="1249643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Electrical and Electronic System Preventive Maintenance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EE-022-4:2012-C04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826231" y="352450"/>
            <a:ext cx="1995446" cy="1778188"/>
            <a:chOff x="6845942" y="2222288"/>
            <a:chExt cx="2086233" cy="1384865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</a:rPr>
                <a:t>Wafer Fabrication Engineering Parts Handling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845942" y="3330378"/>
              <a:ext cx="2072783" cy="27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EE-022-4:2012-C03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651875" y="2097971"/>
            <a:ext cx="1995042" cy="1587679"/>
            <a:chOff x="6855024" y="2371360"/>
            <a:chExt cx="2085810" cy="1239506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855024" y="2371360"/>
              <a:ext cx="208581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Valves, Fittings and Helium Leak Checking Preventive Maintenance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09799" y="3324349"/>
              <a:ext cx="1997984" cy="28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EE-022-4:2012-C05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8" name="Google Shape;522;p33"/>
          <p:cNvGrpSpPr/>
          <p:nvPr/>
        </p:nvGrpSpPr>
        <p:grpSpPr>
          <a:xfrm>
            <a:off x="6801294" y="2122735"/>
            <a:ext cx="2053693" cy="1567985"/>
            <a:chOff x="6845829" y="2371435"/>
            <a:chExt cx="2147130" cy="1249643"/>
          </a:xfrm>
        </p:grpSpPr>
        <p:grpSp>
          <p:nvGrpSpPr>
            <p:cNvPr id="6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Motor &amp; Robotic System Preventive Maintenance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1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EE-022-4:2012-C06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4" name="Google Shape;522;p33"/>
          <p:cNvGrpSpPr/>
          <p:nvPr/>
        </p:nvGrpSpPr>
        <p:grpSpPr>
          <a:xfrm>
            <a:off x="2453072" y="3627231"/>
            <a:ext cx="2053693" cy="1498235"/>
            <a:chOff x="6845829" y="2371435"/>
            <a:chExt cx="2147130" cy="1249643"/>
          </a:xfrm>
        </p:grpSpPr>
        <p:grpSp>
          <p:nvGrpSpPr>
            <p:cNvPr id="7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6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Gas Delivery System Preventive Maintenance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7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EE-022-4:2012-C07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0" name="Google Shape;522;p33"/>
          <p:cNvGrpSpPr/>
          <p:nvPr/>
        </p:nvGrpSpPr>
        <p:grpSpPr>
          <a:xfrm>
            <a:off x="4643818" y="3645265"/>
            <a:ext cx="2053693" cy="1498235"/>
            <a:chOff x="6845829" y="2371435"/>
            <a:chExt cx="2147130" cy="1249643"/>
          </a:xfrm>
        </p:grpSpPr>
        <p:grpSp>
          <p:nvGrpSpPr>
            <p:cNvPr id="81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4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85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2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Gas Delivery System Preventive Maintenance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3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EE-022-4:2012-C08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7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54492" y="1329126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ELECTIVE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939" y="754994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3149" y="689117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68055" y="1142775"/>
            <a:ext cx="2010074" cy="497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342466" y="1085806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414446" y="1142775"/>
            <a:ext cx="1957341" cy="1624917"/>
            <a:chOff x="6892775" y="2359732"/>
            <a:chExt cx="2046395" cy="1232343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Vacuum Pump System Preventive Maintenance</a:t>
              </a:r>
              <a:endParaRPr lang="en-US" sz="1200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03722" y="3335383"/>
              <a:ext cx="2035448" cy="232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EE-024-4:2014-E01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597937" y="1158206"/>
            <a:ext cx="1950651" cy="1608851"/>
            <a:chOff x="6892775" y="2371435"/>
            <a:chExt cx="2039400" cy="1250795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Circulation Pump System Preventive Maintenance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892775" y="3349076"/>
              <a:ext cx="1996913" cy="273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EE-024-4:2014-E02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361057" y="2714584"/>
            <a:ext cx="2053693" cy="1567985"/>
            <a:chOff x="6845829" y="2371435"/>
            <a:chExt cx="2147130" cy="1249643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RF System Preventive Maintenance &amp; Troubleshooting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EE-024-4:2014-E04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719392" y="964860"/>
            <a:ext cx="1995446" cy="1778188"/>
            <a:chOff x="6845942" y="2222288"/>
            <a:chExt cx="2086233" cy="1384865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fr-FR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Pressure Gauges </a:t>
              </a:r>
              <a:r>
                <a:rPr lang="fr-FR" sz="1200" dirty="0" err="1">
                  <a:solidFill>
                    <a:srgbClr val="002060"/>
                  </a:solidFill>
                  <a:latin typeface="Montserrat Black" pitchFamily="2" charset="0"/>
                </a:rPr>
                <a:t>Preventive</a:t>
              </a:r>
              <a:r>
                <a:rPr lang="fr-FR" sz="1200" dirty="0">
                  <a:solidFill>
                    <a:srgbClr val="002060"/>
                  </a:solidFill>
                  <a:latin typeface="Montserrat Black" pitchFamily="2" charset="0"/>
                </a:rPr>
                <a:t> Maintenance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845942" y="3330378"/>
              <a:ext cx="2072783" cy="27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EE-024-4:2014-E03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545036" y="2710381"/>
            <a:ext cx="1995042" cy="1587679"/>
            <a:chOff x="6855024" y="2371360"/>
            <a:chExt cx="2085810" cy="1239506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855024" y="2371360"/>
              <a:ext cx="208581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Laser Module System Preventive Maintenance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09799" y="3324349"/>
              <a:ext cx="1997984" cy="286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EE-024-4:2014-E05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8" name="Google Shape;522;p33"/>
          <p:cNvGrpSpPr/>
          <p:nvPr/>
        </p:nvGrpSpPr>
        <p:grpSpPr>
          <a:xfrm>
            <a:off x="6694455" y="2735145"/>
            <a:ext cx="2053693" cy="1567985"/>
            <a:chOff x="6845829" y="2371435"/>
            <a:chExt cx="2147130" cy="1249643"/>
          </a:xfrm>
        </p:grpSpPr>
        <p:grpSp>
          <p:nvGrpSpPr>
            <p:cNvPr id="6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002060"/>
                  </a:solidFill>
                  <a:latin typeface="Montserrat Black" pitchFamily="2" charset="0"/>
                </a:rPr>
                <a:t>Wafer Fabrication Sub Equipment Preventive Maintenance </a:t>
              </a:r>
              <a:endParaRPr lang="en-US" sz="1200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1" name="Google Shape;528;p33"/>
            <p:cNvSpPr txBox="1"/>
            <p:nvPr/>
          </p:nvSpPr>
          <p:spPr>
            <a:xfrm>
              <a:off x="6845829" y="3343045"/>
              <a:ext cx="2147130" cy="278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Montserrat Black" pitchFamily="2" charset="0"/>
                </a:rPr>
                <a:t>EE-024-4:2014-E06</a:t>
              </a:r>
              <a:endParaRPr lang="en-US" sz="1200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447677" y="47652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8290" y="546523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MANUFACTURING OPERATION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20" y="47652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340377" y="1496920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Run </a:t>
            </a:r>
            <a:r>
              <a:rPr lang="en-US" sz="1800" dirty="0">
                <a:solidFill>
                  <a:schemeClr val="tx1"/>
                </a:solidFill>
              </a:rPr>
              <a:t>production as per SOP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Perform </a:t>
            </a:r>
            <a:r>
              <a:rPr lang="en-US" sz="1800" dirty="0">
                <a:solidFill>
                  <a:schemeClr val="tx1"/>
                </a:solidFill>
              </a:rPr>
              <a:t>daily </a:t>
            </a:r>
            <a:r>
              <a:rPr lang="en-US" sz="1800" dirty="0" err="1" smtClean="0">
                <a:solidFill>
                  <a:schemeClr val="tx1"/>
                </a:solidFill>
              </a:rPr>
              <a:t>qual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procedures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Perform </a:t>
            </a:r>
            <a:r>
              <a:rPr lang="en-US" sz="1800" dirty="0">
                <a:solidFill>
                  <a:schemeClr val="tx1"/>
                </a:solidFill>
              </a:rPr>
              <a:t>inline STEM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Run </a:t>
            </a:r>
            <a:r>
              <a:rPr lang="en-US" sz="1800" dirty="0">
                <a:solidFill>
                  <a:schemeClr val="tx1"/>
                </a:solidFill>
              </a:rPr>
              <a:t>non-standard process and operation (SERI)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Run </a:t>
            </a:r>
            <a:r>
              <a:rPr lang="en-US" sz="1800" dirty="0">
                <a:solidFill>
                  <a:schemeClr val="tx1"/>
                </a:solidFill>
              </a:rPr>
              <a:t>non-standard operation flow or SOP (TEI)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Clean </a:t>
            </a:r>
            <a:r>
              <a:rPr lang="en-US" sz="1800" dirty="0">
                <a:solidFill>
                  <a:schemeClr val="tx1"/>
                </a:solidFill>
              </a:rPr>
              <a:t>pod control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Perform </a:t>
            </a:r>
            <a:r>
              <a:rPr lang="en-US" sz="1800" dirty="0">
                <a:solidFill>
                  <a:schemeClr val="tx1"/>
                </a:solidFill>
              </a:rPr>
              <a:t>start lot </a:t>
            </a:r>
            <a:r>
              <a:rPr lang="en-US" sz="1800" dirty="0" smtClean="0">
                <a:solidFill>
                  <a:schemeClr val="tx1"/>
                </a:solidFill>
              </a:rPr>
              <a:t>procedure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Perform </a:t>
            </a:r>
            <a:r>
              <a:rPr lang="en-US" sz="1800" dirty="0">
                <a:solidFill>
                  <a:schemeClr val="tx1"/>
                </a:solidFill>
              </a:rPr>
              <a:t>final inspection and packaging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Handle </a:t>
            </a:r>
            <a:r>
              <a:rPr lang="en-US" sz="1800" dirty="0">
                <a:solidFill>
                  <a:schemeClr val="tx1"/>
                </a:solidFill>
              </a:rPr>
              <a:t>non-conformance product and disposition base on OCAP (out of control action plan)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61" y="442840"/>
            <a:ext cx="8729644" cy="15294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LEAN PRODUCTION SYSTEM (LPS) 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61" y="1761261"/>
            <a:ext cx="1693270" cy="421959"/>
          </a:xfrm>
        </p:spPr>
        <p:txBody>
          <a:bodyPr/>
          <a:lstStyle/>
          <a:p>
            <a:pPr marL="0" lvl="0" indent="0" algn="l"/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TP-322-1:2012 </a:t>
            </a:r>
          </a:p>
          <a:p>
            <a:endParaRPr lang="en-US" dirty="0"/>
          </a:p>
        </p:txBody>
      </p:sp>
      <p:graphicFrame>
        <p:nvGraphicFramePr>
          <p:cNvPr id="5" name="Google Shape;1002;p52"/>
          <p:cNvGraphicFramePr/>
          <p:nvPr>
            <p:extLst/>
          </p:nvPr>
        </p:nvGraphicFramePr>
        <p:xfrm>
          <a:off x="655361" y="2161956"/>
          <a:ext cx="7823984" cy="25953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3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902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24190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022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TRANSPORTATION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1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AUTOMOTIVE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20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LEAN PRODUCTION SYSTEM (LPS) OPERATION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5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LEVEL </a:t>
                      </a:r>
                      <a:endParaRPr sz="20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ONE (1))                    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JOB AREA CODE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TP-322-1:2012 </a:t>
                      </a:r>
                      <a:endParaRPr sz="18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3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34219" y="47470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24832" y="474704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EQUIPMENT FUNCTIONAL OPERATION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962" y="47470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319104" y="1425100"/>
            <a:ext cx="7070453" cy="336404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Standard Mechanical Interface (SMIF) functional status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functional status of Vacuum Pump &amp; Pressure measurement device use on the tool (process machine)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functional status of sensors available on the tool (process machine)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functional status of the motor available on the tool (process machine)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functional status of the pneumatic valve &amp; cylinder available on the tool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Monitor </a:t>
            </a:r>
            <a:r>
              <a:rPr lang="en-US" sz="1800" dirty="0">
                <a:solidFill>
                  <a:schemeClr val="tx1"/>
                </a:solidFill>
              </a:rPr>
              <a:t>functional status of the chuck, heater or pedestal available on the tool.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34218" y="82876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24831" y="828764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EQUIPMENT FUNCTIONAL OPERATION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961" y="82876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319103" y="1779160"/>
            <a:ext cx="7070453" cy="336404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 startAt="8"/>
            </a:pPr>
            <a:r>
              <a:rPr lang="en-US" sz="1800" dirty="0" smtClean="0">
                <a:solidFill>
                  <a:schemeClr val="tx1"/>
                </a:solidFill>
              </a:rPr>
              <a:t>Monitor functional status of the RF component available on the tool.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 startAt="8"/>
            </a:pPr>
            <a:r>
              <a:rPr lang="en-US" sz="1800" dirty="0" smtClean="0">
                <a:solidFill>
                  <a:schemeClr val="tx1"/>
                </a:solidFill>
              </a:rPr>
              <a:t> Monitor functional status of the gas delivery system available on the tool.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 startAt="8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Identify material use in fab industries 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 startAt="8"/>
            </a:pPr>
            <a:r>
              <a:rPr lang="en-US" sz="1800" dirty="0" smtClean="0">
                <a:solidFill>
                  <a:schemeClr val="tx1"/>
                </a:solidFill>
              </a:rPr>
              <a:t>Monitor </a:t>
            </a:r>
            <a:r>
              <a:rPr lang="en-US" sz="1800" dirty="0">
                <a:solidFill>
                  <a:schemeClr val="tx1"/>
                </a:solidFill>
              </a:rPr>
              <a:t>functional status of the chillier or heat exchange available on the tool.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43067" y="73232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437" y="732329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ENGINEERING PARTS HANDLING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7810" y="73232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626397" y="2026698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parts used in respective area </a:t>
            </a:r>
            <a:r>
              <a:rPr lang="en-US" sz="1800" dirty="0" smtClean="0">
                <a:solidFill>
                  <a:schemeClr val="tx1"/>
                </a:solidFill>
              </a:rPr>
              <a:t>3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Study </a:t>
            </a:r>
            <a:r>
              <a:rPr lang="en-US" sz="1800" dirty="0">
                <a:solidFill>
                  <a:schemeClr val="tx1"/>
                </a:solidFill>
              </a:rPr>
              <a:t>the parts specification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Handle</a:t>
            </a:r>
            <a:r>
              <a:rPr lang="en-US" sz="1800" dirty="0">
                <a:solidFill>
                  <a:schemeClr val="tx1"/>
                </a:solidFill>
              </a:rPr>
              <a:t>/ care parts as per datasheet </a:t>
            </a:r>
            <a:r>
              <a:rPr lang="en-US" sz="1800" dirty="0" smtClean="0">
                <a:solidFill>
                  <a:schemeClr val="tx1"/>
                </a:solidFill>
              </a:rPr>
              <a:t>handling </a:t>
            </a:r>
            <a:r>
              <a:rPr lang="en-US" sz="1800" dirty="0">
                <a:solidFill>
                  <a:schemeClr val="tx1"/>
                </a:solidFill>
              </a:rPr>
              <a:t>procedure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283030" y="67835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4400" y="678359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ELECTRICAL AND ELECTRONIC SYSTEM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773" y="67835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894305" y="1780224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2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Electrical and Electronic System maintenance schedule and historical record </a:t>
            </a:r>
            <a:r>
              <a:rPr lang="en-US" sz="1800" dirty="0" smtClean="0">
                <a:solidFill>
                  <a:schemeClr val="tx1"/>
                </a:solidFill>
              </a:rPr>
              <a:t>3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Comply to safety and regulation for Electrical and Electronic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Prepare equipment / material for Electrical and Electronic System maintenance activity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Execute Electrical and Electronic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1184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8440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VALVES, FITTINGS AND HELIUM LEAK CHECKING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927" y="54234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860778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</a:t>
            </a:r>
            <a:r>
              <a:rPr lang="en-US" sz="1800" dirty="0" smtClean="0">
                <a:solidFill>
                  <a:schemeClr val="tx1"/>
                </a:solidFill>
              </a:rPr>
              <a:t>protocol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valves and fittings maintenance schedule and historical record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Comply to safety and regulation for valves and fittings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valves and fittings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Execute valves and fittings maintenance </a:t>
            </a:r>
            <a:r>
              <a:rPr lang="en-US" sz="1800" dirty="0" smtClean="0">
                <a:solidFill>
                  <a:schemeClr val="tx1"/>
                </a:solidFill>
              </a:rPr>
              <a:t>activity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Execute leak checking (which ever applicable)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</a:t>
            </a:r>
            <a:r>
              <a:rPr lang="en-US" sz="1800" dirty="0" smtClean="0">
                <a:solidFill>
                  <a:schemeClr val="tx1"/>
                </a:solidFill>
              </a:rPr>
              <a:t>activity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1184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8440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MOTOR &amp; ROBOTIC SYSTEM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324" y="542345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860778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</a:t>
            </a:r>
            <a:r>
              <a:rPr lang="en-US" sz="1800" dirty="0" smtClean="0">
                <a:solidFill>
                  <a:schemeClr val="tx1"/>
                </a:solidFill>
              </a:rPr>
              <a:t>protocol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Motor &amp; Robotic System maintenance schedule and historical record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Motor &amp; Robotic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Motor &amp; Robotic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Motor &amp; Robotic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91184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8440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GAS DELIVERY SYSTEM PREVENTIVE MAINTENANCE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324" y="542345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728431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2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Gas Delivery System maintenance schedule and historical record </a:t>
            </a:r>
            <a:r>
              <a:rPr lang="en-US" sz="1800" dirty="0" smtClean="0">
                <a:solidFill>
                  <a:schemeClr val="tx1"/>
                </a:solidFill>
              </a:rPr>
              <a:t>3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Gas Delivery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Gas Delivery System maintenance </a:t>
            </a:r>
            <a:r>
              <a:rPr lang="en-US" sz="1800" dirty="0" smtClean="0">
                <a:solidFill>
                  <a:schemeClr val="tx1"/>
                </a:solidFill>
              </a:rPr>
              <a:t>activity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Execute Gas Delivery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gas lines leak checking 7 Recover 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5934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CHEMICAL DELIVERY SYSTEM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818" y="542345"/>
            <a:ext cx="1418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CU8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728431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Chemical Delivery System maintenance schedule and historical </a:t>
            </a:r>
            <a:r>
              <a:rPr lang="en-US" sz="1800" dirty="0" smtClean="0">
                <a:solidFill>
                  <a:schemeClr val="tx1"/>
                </a:solidFill>
              </a:rPr>
              <a:t>record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Chemical Delivery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Chemical Delivery System maintenance </a:t>
            </a:r>
            <a:r>
              <a:rPr lang="en-US" sz="1800" dirty="0" smtClean="0">
                <a:solidFill>
                  <a:schemeClr val="tx1"/>
                </a:solidFill>
              </a:rPr>
              <a:t>activity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Chemical Delivery System maintenance activity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5934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VACUUM PUMP SYSTEM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52" y="542345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728431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Vacuum Pump System maintenance schedule and historical report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Vacuum Pump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Vacuum Pump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Vacuum Pump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5934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CIRCULATION PUMP SYSTEM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52" y="542345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728431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Vacuum Pump System maintenance schedule and historical report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Vacuum Pump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Vacuum Pump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Vacuum Pump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>
            <a:spLocks noGrp="1"/>
          </p:cNvSpPr>
          <p:nvPr>
            <p:ph type="ctrTitle"/>
          </p:nvPr>
        </p:nvSpPr>
        <p:spPr>
          <a:xfrm>
            <a:off x="1420673" y="174314"/>
            <a:ext cx="6609900" cy="1502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>Apprenticeship </a:t>
            </a:r>
            <a:r>
              <a:rPr lang="en-US" sz="2800" b="1" dirty="0" err="1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>Programme</a:t>
            </a:r>
            <a:r>
              <a:rPr lang="en-US" sz="2800" b="1" dirty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>for existing staff</a:t>
            </a:r>
            <a:endParaRPr sz="2800" dirty="0">
              <a:solidFill>
                <a:srgbClr val="002060"/>
              </a:solidFill>
              <a:latin typeface="Oxygen" panose="020B0604020202020204" charset="0"/>
            </a:endParaRPr>
          </a:p>
        </p:txBody>
      </p:sp>
      <p:sp>
        <p:nvSpPr>
          <p:cNvPr id="351" name="Google Shape;351;p38"/>
          <p:cNvSpPr/>
          <p:nvPr/>
        </p:nvSpPr>
        <p:spPr>
          <a:xfrm rot="-1724014">
            <a:off x="6598440" y="-101545"/>
            <a:ext cx="234016" cy="234016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10781144"/>
              </p:ext>
            </p:extLst>
          </p:nvPr>
        </p:nvGraphicFramePr>
        <p:xfrm>
          <a:off x="1518390" y="8590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2133599" y="1447322"/>
          <a:ext cx="5184048" cy="338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911115" y="3104847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Google Shape;349;p38"/>
          <p:cNvSpPr txBox="1">
            <a:spLocks/>
          </p:cNvSpPr>
          <p:nvPr/>
        </p:nvSpPr>
        <p:spPr>
          <a:xfrm>
            <a:off x="6469915" y="2918892"/>
            <a:ext cx="2288950" cy="3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4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  <a:latin typeface="Oxygen" panose="020B0604020202020204" charset="0"/>
                <a:cs typeface="Calibri" panose="020F0502020204030204" pitchFamily="34" charset="0"/>
              </a:rPr>
              <a:t>On the job training in factory/workplace</a:t>
            </a:r>
            <a:endParaRPr lang="en-US" sz="1600" dirty="0">
              <a:solidFill>
                <a:schemeClr val="bg1">
                  <a:lumMod val="10000"/>
                </a:schemeClr>
              </a:solidFill>
              <a:latin typeface="Oxygen" panose="020B0604020202020204" charset="0"/>
            </a:endParaRPr>
          </a:p>
        </p:txBody>
      </p:sp>
      <p:sp>
        <p:nvSpPr>
          <p:cNvPr id="17" name="Google Shape;349;p38"/>
          <p:cNvSpPr txBox="1">
            <a:spLocks/>
          </p:cNvSpPr>
          <p:nvPr/>
        </p:nvSpPr>
        <p:spPr>
          <a:xfrm>
            <a:off x="803093" y="1926665"/>
            <a:ext cx="2661011" cy="3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4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200" b="0" i="0" u="none" strike="noStrike" cap="none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10000"/>
                  </a:schemeClr>
                </a:solidFill>
                <a:latin typeface="Oxygen" panose="020B0604020202020204" charset="0"/>
                <a:cs typeface="Calibri" panose="020F0502020204030204" pitchFamily="34" charset="0"/>
              </a:rPr>
              <a:t>Theory and practical (hands-on)</a:t>
            </a:r>
            <a:endParaRPr lang="en-US" sz="1400" dirty="0">
              <a:solidFill>
                <a:schemeClr val="bg1">
                  <a:lumMod val="10000"/>
                </a:schemeClr>
              </a:solidFill>
              <a:latin typeface="Oxygen" panose="020B060402020202020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99218" y="2298575"/>
            <a:ext cx="5297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6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29520" y="906736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477" y="180459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9859" y="39670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51346" y="635239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31205" y="438206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5" name="Google Shape;522;p33"/>
          <p:cNvGrpSpPr/>
          <p:nvPr/>
        </p:nvGrpSpPr>
        <p:grpSpPr>
          <a:xfrm>
            <a:off x="2636624" y="497713"/>
            <a:ext cx="1950651" cy="1609487"/>
            <a:chOff x="6892775" y="2371435"/>
            <a:chExt cx="2039400" cy="1220641"/>
          </a:xfrm>
        </p:grpSpPr>
        <p:grpSp>
          <p:nvGrpSpPr>
            <p:cNvPr id="2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2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J.I.T IN METAL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OPERATION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2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TP-322-1:2012-C01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31" name="Google Shape;522;p33"/>
          <p:cNvGrpSpPr/>
          <p:nvPr/>
        </p:nvGrpSpPr>
        <p:grpSpPr>
          <a:xfrm>
            <a:off x="4795060" y="497714"/>
            <a:ext cx="1950651" cy="1570065"/>
            <a:chOff x="6892775" y="2371435"/>
            <a:chExt cx="2039400" cy="1220641"/>
          </a:xfrm>
        </p:grpSpPr>
        <p:grpSp>
          <p:nvGrpSpPr>
            <p:cNvPr id="3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3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J.I.T IN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POLYMERPRODUCT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OPERATION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3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TP-322-1:2012-C02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37" name="Google Shape;522;p33"/>
          <p:cNvGrpSpPr/>
          <p:nvPr/>
        </p:nvGrpSpPr>
        <p:grpSpPr>
          <a:xfrm>
            <a:off x="2641200" y="2047999"/>
            <a:ext cx="1950651" cy="1531594"/>
            <a:chOff x="6892775" y="2371435"/>
            <a:chExt cx="2039400" cy="1220641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J.I.T IN CERAMIC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OPERATION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TP-322-1:2012-C04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6963934" y="300944"/>
            <a:ext cx="1950651" cy="1758829"/>
            <a:chOff x="6892775" y="2222288"/>
            <a:chExt cx="2039400" cy="1369788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J.I.T IN COMPOSITE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OPERATION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TP-322-1:2012-C03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4791330" y="2019516"/>
            <a:ext cx="1950651" cy="1585127"/>
            <a:chOff x="6892775" y="2371435"/>
            <a:chExt cx="2039400" cy="1220641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J.I.T IN ASSEMBLY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OPERATION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TP-322-1:2012-C05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970298" y="2019516"/>
            <a:ext cx="1950651" cy="1585127"/>
            <a:chOff x="6892775" y="2371435"/>
            <a:chExt cx="2039400" cy="1220641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JIDOKA IN METAL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OPERATION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TP-322-1:2012-C06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2641199" y="3529491"/>
            <a:ext cx="1950652" cy="1535546"/>
            <a:chOff x="6892775" y="2371435"/>
            <a:chExt cx="2039400" cy="1220641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JIDOKA IN POLYMER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OPERATION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TP-322-1:2012-C07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7" name="Google Shape;522;p33"/>
          <p:cNvGrpSpPr/>
          <p:nvPr/>
        </p:nvGrpSpPr>
        <p:grpSpPr>
          <a:xfrm>
            <a:off x="4795060" y="3538673"/>
            <a:ext cx="1950652" cy="1535546"/>
            <a:chOff x="6892775" y="2371435"/>
            <a:chExt cx="2039400" cy="1220641"/>
          </a:xfrm>
        </p:grpSpPr>
        <p:grpSp>
          <p:nvGrpSpPr>
            <p:cNvPr id="6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JIDOKA IN CERAMIC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OPERATION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TP-322-1:2012-C08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6965471" y="3530658"/>
            <a:ext cx="1950652" cy="1535546"/>
            <a:chOff x="6892775" y="2371435"/>
            <a:chExt cx="2039400" cy="1220641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JIDOKA IN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COMPOSITE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OPERATION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TP-322-1:2012-C09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5934" y="60033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 smtClean="0">
                <a:solidFill>
                  <a:srgbClr val="002060"/>
                </a:solidFill>
              </a:rPr>
              <a:t>WAFER FABRICATION PRESSURE GAUGES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52" y="542345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1728431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pressure gauges maintenance schedule and historical record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pressure gauges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pressure gauges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pressure gauges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Execute leak checking (which ever applicable)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operation activity. 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03744" y="54234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RF SYSTEM PREVENTIVE MAINTENANCE &amp; TROUBLESHOOTING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52" y="542345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291378" y="1492741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protocol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RF System maintenance activities 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Check </a:t>
            </a:r>
            <a:r>
              <a:rPr lang="en-US" sz="1800" dirty="0">
                <a:solidFill>
                  <a:schemeClr val="tx1"/>
                </a:solidFill>
              </a:rPr>
              <a:t>RF System maintenance schedule and historical report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RF System maintenance activity </a:t>
            </a:r>
            <a:r>
              <a:rPr lang="en-US" sz="1800" dirty="0" smtClean="0">
                <a:solidFill>
                  <a:schemeClr val="tx1"/>
                </a:solidFill>
              </a:rPr>
              <a:t>5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RF System maintenance activity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Assess </a:t>
            </a:r>
            <a:r>
              <a:rPr lang="en-US" sz="1800" dirty="0">
                <a:solidFill>
                  <a:schemeClr val="tx1"/>
                </a:solidFill>
              </a:rPr>
              <a:t>the problem/situation of the </a:t>
            </a:r>
            <a:r>
              <a:rPr lang="en-US" sz="1800" dirty="0" smtClean="0">
                <a:solidFill>
                  <a:schemeClr val="tx1"/>
                </a:solidFill>
              </a:rPr>
              <a:t>fault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Contain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problem/situation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Find </a:t>
            </a:r>
            <a:r>
              <a:rPr lang="en-US" sz="1800" dirty="0">
                <a:solidFill>
                  <a:schemeClr val="tx1"/>
                </a:solidFill>
              </a:rPr>
              <a:t>and verify the root cause of the </a:t>
            </a:r>
            <a:r>
              <a:rPr lang="en-US" sz="1800" dirty="0" smtClean="0">
                <a:solidFill>
                  <a:schemeClr val="tx1"/>
                </a:solidFill>
              </a:rPr>
              <a:t>fault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and formulate corrective action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Recover equipment for operation activity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03744" y="54234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LASER MODULE SYSTEM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52" y="542345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291379" y="1661183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</a:t>
            </a:r>
            <a:r>
              <a:rPr lang="en-US" sz="1800" dirty="0" smtClean="0">
                <a:solidFill>
                  <a:schemeClr val="tx1"/>
                </a:solidFill>
              </a:rPr>
              <a:t>protocol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Check Laser Module System maintenance schedule and historical record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Laser Module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Laser Module System maintenance </a:t>
            </a:r>
            <a:r>
              <a:rPr lang="en-US" sz="1800" dirty="0" smtClean="0">
                <a:solidFill>
                  <a:schemeClr val="tx1"/>
                </a:solidFill>
              </a:rPr>
              <a:t>activity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Laser Module System maintenance activity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</a:t>
            </a:r>
            <a:r>
              <a:rPr lang="en-US" sz="1800" dirty="0" smtClean="0">
                <a:solidFill>
                  <a:schemeClr val="tx1"/>
                </a:solidFill>
              </a:rPr>
              <a:t>operation activity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98678" y="54234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03744" y="542345"/>
            <a:ext cx="6959600" cy="950100"/>
          </a:xfrm>
        </p:spPr>
        <p:txBody>
          <a:bodyPr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rgbClr val="002060"/>
                </a:solidFill>
              </a:rPr>
              <a:t>WAFER FABRICATION SUB EQUIPMENT PREVENTIVE MAINTENANCE </a:t>
            </a:r>
            <a:endParaRPr lang="en-US" b="1" kern="12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452" y="542345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-288">
            <a:off x="1291379" y="1661183"/>
            <a:ext cx="7070453" cy="1704204"/>
          </a:xfrm>
        </p:spPr>
        <p:txBody>
          <a:bodyPr/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Practice cleanroom </a:t>
            </a:r>
            <a:r>
              <a:rPr lang="en-US" sz="1800" dirty="0" smtClean="0">
                <a:solidFill>
                  <a:schemeClr val="tx1"/>
                </a:solidFill>
              </a:rPr>
              <a:t>protocol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Check Laser Module System maintenance schedule and historical record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Comply </a:t>
            </a:r>
            <a:r>
              <a:rPr lang="en-US" sz="1800" dirty="0">
                <a:solidFill>
                  <a:schemeClr val="tx1"/>
                </a:solidFill>
              </a:rPr>
              <a:t>to safety and regulation for Laser Module System maintenance activities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Prepare </a:t>
            </a:r>
            <a:r>
              <a:rPr lang="en-US" sz="1800" dirty="0">
                <a:solidFill>
                  <a:schemeClr val="tx1"/>
                </a:solidFill>
              </a:rPr>
              <a:t>equipment / material for Laser Module System maintenance </a:t>
            </a:r>
            <a:r>
              <a:rPr lang="en-US" sz="1800" dirty="0" smtClean="0">
                <a:solidFill>
                  <a:schemeClr val="tx1"/>
                </a:solidFill>
              </a:rPr>
              <a:t>activity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Execute </a:t>
            </a:r>
            <a:r>
              <a:rPr lang="en-US" sz="1800" dirty="0">
                <a:solidFill>
                  <a:schemeClr val="tx1"/>
                </a:solidFill>
              </a:rPr>
              <a:t>Laser Module System maintenance activity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Recover </a:t>
            </a:r>
            <a:r>
              <a:rPr lang="en-US" sz="1800" dirty="0">
                <a:solidFill>
                  <a:schemeClr val="tx1"/>
                </a:solidFill>
              </a:rPr>
              <a:t>equipment for </a:t>
            </a:r>
            <a:r>
              <a:rPr lang="en-US" sz="1800" dirty="0" smtClean="0">
                <a:solidFill>
                  <a:schemeClr val="tx1"/>
                </a:solidFill>
              </a:rPr>
              <a:t>operation activity</a:t>
            </a:r>
            <a:endParaRPr lang="en-US" sz="1800" kern="1200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506850" y="769257"/>
            <a:ext cx="2762700" cy="25177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Formerly the </a:t>
            </a:r>
            <a:r>
              <a:rPr lang="en-US" dirty="0" smtClean="0">
                <a:solidFill>
                  <a:schemeClr val="tx1"/>
                </a:solidFill>
              </a:rPr>
              <a:t>Human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Resources </a:t>
            </a:r>
            <a:r>
              <a:rPr lang="en-US" dirty="0">
                <a:solidFill>
                  <a:schemeClr val="tx1"/>
                </a:solidFill>
              </a:rPr>
              <a:t>GM of </a:t>
            </a:r>
            <a:r>
              <a:rPr lang="en-US" dirty="0" err="1">
                <a:solidFill>
                  <a:schemeClr val="tx1"/>
                </a:solidFill>
              </a:rPr>
              <a:t>Jcorp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3190650" y="769257"/>
            <a:ext cx="2762700" cy="25177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Inside the </a:t>
            </a:r>
            <a:r>
              <a:rPr lang="en-US" dirty="0" err="1">
                <a:solidFill>
                  <a:schemeClr val="tx1"/>
                </a:solidFill>
              </a:rPr>
              <a:t>Metaverse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MIT </a:t>
            </a:r>
            <a:r>
              <a:rPr lang="en-US" dirty="0">
                <a:solidFill>
                  <a:schemeClr val="tx1"/>
                </a:solidFill>
              </a:rPr>
              <a:t>booth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>
          <a:xfrm>
            <a:off x="5874450" y="769257"/>
            <a:ext cx="2762700" cy="25177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5861674" y="3058669"/>
            <a:ext cx="2788251" cy="1280350"/>
          </a:xfrm>
        </p:spPr>
        <p:txBody>
          <a:bodyPr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Expressing our </a:t>
            </a:r>
            <a:r>
              <a:rPr lang="en-US" dirty="0" smtClean="0">
                <a:solidFill>
                  <a:schemeClr val="tx1"/>
                </a:solidFill>
              </a:rPr>
              <a:t>Genuine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Appreciation </a:t>
            </a:r>
            <a:r>
              <a:rPr lang="en-US" dirty="0">
                <a:solidFill>
                  <a:schemeClr val="tx1"/>
                </a:solidFill>
              </a:rPr>
              <a:t>for Your Visit </a:t>
            </a:r>
            <a:r>
              <a:rPr lang="en-US" dirty="0" smtClean="0">
                <a:solidFill>
                  <a:schemeClr val="tx1"/>
                </a:solidFill>
              </a:rPr>
              <a:t>to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Our </a:t>
            </a:r>
            <a:r>
              <a:rPr lang="en-US" dirty="0">
                <a:solidFill>
                  <a:schemeClr val="tx1"/>
                </a:solidFill>
              </a:rPr>
              <a:t>Booth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51" y="769245"/>
            <a:ext cx="2762700" cy="2517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0"/>
          <a:stretch/>
        </p:blipFill>
        <p:spPr>
          <a:xfrm>
            <a:off x="506850" y="769257"/>
            <a:ext cx="2762700" cy="2517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50" y="769245"/>
            <a:ext cx="2709350" cy="25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1"/>
          <p:cNvSpPr txBox="1">
            <a:spLocks noGrp="1"/>
          </p:cNvSpPr>
          <p:nvPr>
            <p:ph type="title"/>
          </p:nvPr>
        </p:nvSpPr>
        <p:spPr>
          <a:xfrm>
            <a:off x="1220535" y="2493625"/>
            <a:ext cx="4049700" cy="738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4"/>
                </a:solidFill>
              </a:rPr>
              <a:t>THANK YOU</a:t>
            </a:r>
            <a:endParaRPr dirty="0">
              <a:solidFill>
                <a:schemeClr val="accent4"/>
              </a:solidFill>
            </a:endParaRPr>
          </a:p>
        </p:txBody>
      </p:sp>
      <p:cxnSp>
        <p:nvCxnSpPr>
          <p:cNvPr id="618" name="Google Shape;618;p51"/>
          <p:cNvCxnSpPr/>
          <p:nvPr/>
        </p:nvCxnSpPr>
        <p:spPr>
          <a:xfrm>
            <a:off x="1329925" y="3231750"/>
            <a:ext cx="2876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37371" y="1402922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328" y="676645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710" y="535856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59197" y="1131425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539056" y="934392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79" name="Google Shape;522;p33"/>
          <p:cNvGrpSpPr/>
          <p:nvPr/>
        </p:nvGrpSpPr>
        <p:grpSpPr>
          <a:xfrm>
            <a:off x="2544475" y="993899"/>
            <a:ext cx="1950651" cy="1609487"/>
            <a:chOff x="6892775" y="2371435"/>
            <a:chExt cx="2039400" cy="1220641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JIDOKA IN ASSEMBLY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OPERATION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TP-322-1:2012-C10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5" name="Google Shape;522;p33"/>
          <p:cNvGrpSpPr/>
          <p:nvPr/>
        </p:nvGrpSpPr>
        <p:grpSpPr>
          <a:xfrm>
            <a:off x="4727963" y="993900"/>
            <a:ext cx="1950651" cy="1570065"/>
            <a:chOff x="6892775" y="2371435"/>
            <a:chExt cx="2039400" cy="1220641"/>
          </a:xfrm>
        </p:grpSpPr>
        <p:grpSp>
          <p:nvGrpSpPr>
            <p:cNvPr id="8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7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5S </a:t>
              </a:r>
              <a:r>
                <a:rPr lang="en-US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ACTIVITIES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TP-322-1:2012-C11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91" name="Google Shape;510;p32"/>
          <p:cNvSpPr txBox="1">
            <a:spLocks/>
          </p:cNvSpPr>
          <p:nvPr/>
        </p:nvSpPr>
        <p:spPr>
          <a:xfrm>
            <a:off x="335155" y="2966712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ELECTIVE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grpSp>
        <p:nvGrpSpPr>
          <p:cNvPr id="92" name="Google Shape;522;p33"/>
          <p:cNvGrpSpPr/>
          <p:nvPr/>
        </p:nvGrpSpPr>
        <p:grpSpPr>
          <a:xfrm>
            <a:off x="2638736" y="2603384"/>
            <a:ext cx="1950651" cy="1758829"/>
            <a:chOff x="6892775" y="2222288"/>
            <a:chExt cx="2039400" cy="1369788"/>
          </a:xfrm>
        </p:grpSpPr>
        <p:grpSp>
          <p:nvGrpSpPr>
            <p:cNvPr id="93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6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7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4" name="Google Shape;527;p33"/>
            <p:cNvSpPr txBox="1"/>
            <p:nvPr/>
          </p:nvSpPr>
          <p:spPr>
            <a:xfrm>
              <a:off x="6952353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WASTE,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INCONSISTENCY &amp;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IRRATIONALITY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IDENTIFICATION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5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TP-322-1:2012-E01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5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175658" y="127207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71" y="1212528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J.I.T IN METAL PRODUCT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OPERATION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291669" y="226545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identification in Metal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handling in Metal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Standardized Work Operation in Metal Product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JIT process flow operation in Metal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part supply operation in Metal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Product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0401" y="127207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</a:p>
        </p:txBody>
      </p:sp>
    </p:spTree>
    <p:extLst>
      <p:ext uri="{BB962C8B-B14F-4D97-AF65-F5344CB8AC3E}">
        <p14:creationId xmlns:p14="http://schemas.microsoft.com/office/powerpoint/2010/main" val="18348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175658" y="127207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71" y="1212528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J.I.T IN POLYMER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291669" y="226545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identification in Polymer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handling in Polymer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Standardized Work Operation in Polymer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JIT Process Flow Operation in Polymer Product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 part supply operation in Polymer Product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0401" y="127207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40874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175658" y="127207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71" y="1212528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J.I.T IN COMPOSITE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291669" y="226545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identification in Composite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handling in Composite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Standardized Work Operation in Composite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JIT process flow operation in Composite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part supply operation in Composite Product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0401" y="127207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3708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1;p46"/>
          <p:cNvSpPr/>
          <p:nvPr/>
        </p:nvSpPr>
        <p:spPr>
          <a:xfrm>
            <a:off x="1175658" y="127207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71" y="1212528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J.I.T IN CERAMIC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288">
            <a:off x="1291669" y="226545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identification in Ceramic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handling in Ceramic Product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Standardized Work Operation in Ceramic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JIT process flow in Ceramic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Supply part supply operation in Ceramic Product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0401" y="127207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0372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7207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1212528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J.I.T IN ASSEMBLY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91669" y="226545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identification in Assembly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Kanban handling in Assembly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Standardized Work Operation in Assembly Product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JIT process flow operation in Assembly Product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 part supply operation in Assembly Product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127207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6665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9029" y="146802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1542" y="1408471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JIDOKA IN METAL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15040" y="246140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Finished Goods (FG) Area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Proses Area.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Raw Material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Area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772" y="146802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7774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9029" y="146802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1542" y="1408471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JIDOKA IN POLYMER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15040" y="246140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Finished Goods (FG) Area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Proses Area.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Raw Material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Area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772" y="146802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7836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9029" y="146802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1542" y="1408471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JIDOKA IN CERAMIC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15040" y="246140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Finished Goods (FG) Area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Proses Area.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Raw Material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Area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772" y="146802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CU8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76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 txBox="1">
            <a:spLocks noGrp="1"/>
          </p:cNvSpPr>
          <p:nvPr>
            <p:ph type="body" idx="1"/>
          </p:nvPr>
        </p:nvSpPr>
        <p:spPr>
          <a:xfrm>
            <a:off x="828000" y="728527"/>
            <a:ext cx="7982956" cy="66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MY" sz="3200" b="1" dirty="0">
                <a:solidFill>
                  <a:srgbClr val="002060"/>
                </a:solidFill>
                <a:latin typeface="Montserrat ExtraBold" panose="020B0604020202020204" charset="0"/>
                <a:cs typeface="Mongolian Baiti" panose="03000500000000000000" pitchFamily="66" charset="0"/>
              </a:rPr>
              <a:t>Programme Objective &amp; Benefits</a:t>
            </a:r>
            <a:endParaRPr lang="en-MY" sz="3200" kern="1200" dirty="0">
              <a:solidFill>
                <a:srgbClr val="002060"/>
              </a:solidFill>
              <a:latin typeface="Montserrat ExtraBold" panose="020B0604020202020204" charset="0"/>
              <a:cs typeface="Mongolian Baiti" panose="03000500000000000000" pitchFamily="66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Montserrat ExtraBold" panose="020B060402020202020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bg1">
                    <a:lumMod val="10000"/>
                  </a:schemeClr>
                </a:solidFill>
                <a:latin typeface="Montserrat ExtraBold" panose="020B0604020202020204" charset="0"/>
                <a:cs typeface="Calibri" panose="020F0502020204030204" pitchFamily="34" charset="0"/>
              </a:rPr>
            </a:br>
            <a:endParaRPr sz="32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4937" y="1727543"/>
            <a:ext cx="2084390" cy="13094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RM500 Allowances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/month/trainee</a:t>
            </a:r>
            <a:endParaRPr lang="en-US" sz="2000" b="1" kern="1200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2235" y="3261333"/>
            <a:ext cx="2049577" cy="12541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Upskill and Reskill</a:t>
            </a:r>
            <a:endParaRPr lang="en-US" sz="2000" b="1" kern="1200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53737" y="3261333"/>
            <a:ext cx="2049577" cy="1254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Dual Language English/Bahasa Malaysia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015239" y="3261333"/>
            <a:ext cx="2610601" cy="1254101"/>
            <a:chOff x="5251301" y="1774051"/>
            <a:chExt cx="2386954" cy="1432173"/>
          </a:xfrm>
        </p:grpSpPr>
        <p:sp>
          <p:nvSpPr>
            <p:cNvPr id="43" name="Rectangle 42"/>
            <p:cNvSpPr/>
            <p:nvPr/>
          </p:nvSpPr>
          <p:spPr bwMode="white">
            <a:xfrm>
              <a:off x="5251301" y="1774051"/>
              <a:ext cx="2386954" cy="143217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5251301" y="1774051"/>
              <a:ext cx="2386954" cy="143217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tx1"/>
                  </a:solidFill>
                  <a:latin typeface="Berlin Sans FB Demi" panose="020E0802020502020306" pitchFamily="34" charset="0"/>
                  <a:cs typeface="Calibri" panose="020F0502020204030204"/>
                </a:rPr>
                <a:t>Flexible Training Arrangement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0671" y="1745982"/>
            <a:ext cx="3660657" cy="1272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Skilled </a:t>
            </a:r>
            <a:r>
              <a:rPr lang="en-US" sz="2000" b="1" kern="1200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Scholarship </a:t>
            </a:r>
            <a:endParaRPr lang="en-US" sz="2000" b="1" kern="1200" dirty="0" smtClean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/>
            </a:endParaRPr>
          </a:p>
          <a:p>
            <a:pPr lvl="0"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(</a:t>
            </a:r>
            <a:r>
              <a:rPr lang="en-US" sz="2000" kern="1200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up to </a:t>
            </a:r>
            <a:r>
              <a:rPr lang="en-US" sz="2000" b="1" kern="1200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  <a:t>Advance Diploma or Micro Credentials)</a:t>
            </a:r>
            <a:br>
              <a:rPr lang="en-US" sz="2000" b="1" kern="1200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/>
              </a:rPr>
            </a:br>
            <a:endParaRPr lang="en-US" sz="2000" b="1" kern="1200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10937" y="1764421"/>
            <a:ext cx="2084391" cy="1272540"/>
            <a:chOff x="2625650" y="103183"/>
            <a:chExt cx="2386954" cy="1432173"/>
          </a:xfrm>
        </p:grpSpPr>
        <p:sp>
          <p:nvSpPr>
            <p:cNvPr id="31" name="Rectangle 30"/>
            <p:cNvSpPr/>
            <p:nvPr/>
          </p:nvSpPr>
          <p:spPr bwMode="white">
            <a:xfrm>
              <a:off x="2625650" y="103183"/>
              <a:ext cx="2386954" cy="143217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2625650" y="103183"/>
              <a:ext cx="2386954" cy="143217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tx1"/>
                  </a:solidFill>
                  <a:latin typeface="Berlin Sans FB Demi" panose="020E0802020502020306" pitchFamily="34" charset="0"/>
                  <a:cs typeface="Calibri" panose="020F0502020204030204"/>
                </a:rPr>
                <a:t>Increases 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Berlin Sans FB Demi" panose="020E0802020502020306" pitchFamily="34" charset="0"/>
                  <a:cs typeface="Calibri" panose="020F0502020204030204"/>
                </a:rPr>
                <a:t>Retention</a:t>
              </a:r>
              <a:endParaRPr sz="2000" kern="1200" dirty="0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</p:grpSp>
      <p:cxnSp>
        <p:nvCxnSpPr>
          <p:cNvPr id="27" name="Google Shape;350;p38"/>
          <p:cNvCxnSpPr/>
          <p:nvPr/>
        </p:nvCxnSpPr>
        <p:spPr>
          <a:xfrm>
            <a:off x="2061000" y="1467499"/>
            <a:ext cx="5007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9029" y="146802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1542" y="1408471"/>
            <a:ext cx="486318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JIDOKA IN COMPOSITE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OPERATION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15040" y="246140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Finished Goods (FG) Area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Proses Area.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Raw Material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Area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772" y="146802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CU9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9252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9029" y="146802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1542" y="1408471"/>
            <a:ext cx="5493658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JIDOKA IN ASSEMBLY PRODUCT </a:t>
            </a:r>
            <a:r>
              <a:rPr lang="en-US" dirty="0" smtClean="0">
                <a:solidFill>
                  <a:srgbClr val="002060"/>
                </a:solidFill>
              </a:rPr>
              <a:t>OPERATION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15040" y="246140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Finished Goods (FG) Area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Proses Area.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Jidoka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at Raw Material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Area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2250" y="1468022"/>
            <a:ext cx="175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CU10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5433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567543" y="135916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0056" y="1299614"/>
            <a:ext cx="5493658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5S ACTIVITIES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683554" y="2352543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Implement Sorting (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Seiri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)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Implement Stabilizing (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Seiton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)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Implement Shining (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Seiso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)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Implement Standardize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Implement Sustain (</a:t>
            </a:r>
            <a:r>
              <a:rPr lang="en-US" sz="18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Shitsuke</a:t>
            </a: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0764" y="1359165"/>
            <a:ext cx="175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042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330026" y="1583227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5284" y="1131496"/>
            <a:ext cx="7217401" cy="1734457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 WASTE (MUDA</a:t>
            </a:r>
            <a:r>
              <a:rPr lang="en-US" sz="2400" dirty="0" smtClean="0">
                <a:solidFill>
                  <a:srgbClr val="002060"/>
                </a:solidFill>
              </a:rPr>
              <a:t>),INCONSISTENCY(MURA</a:t>
            </a:r>
            <a:r>
              <a:rPr lang="en-US" sz="2400" dirty="0">
                <a:solidFill>
                  <a:srgbClr val="002060"/>
                </a:solidFill>
              </a:rPr>
              <a:t>)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&amp; IRRATIONALITY(MURI) IDENTIFICATION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73526" y="279546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Eliminate the Waste (MUDA)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Overcome the Inconsistency (MURA)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Avoid Irrationality (MURI)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600" y="1583227"/>
            <a:ext cx="1382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EU1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3344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0" y="1435235"/>
            <a:ext cx="8279219" cy="1626942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</a:rPr>
              <a:t>ELECTRONIC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56" y="221229"/>
            <a:ext cx="8729644" cy="15294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A. ELECTRONIC 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COMPONENTS AND BOARDS TESTING,TROUBLESHOOTING AND MAINTENANCE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270" y="1671867"/>
            <a:ext cx="3136918" cy="42195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C261-001-2:2020</a:t>
            </a:r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2264642907"/>
              </p:ext>
            </p:extLst>
          </p:nvPr>
        </p:nvGraphicFramePr>
        <p:xfrm>
          <a:off x="467833" y="2093826"/>
          <a:ext cx="7832651" cy="26484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6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817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26211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4375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031" marR="82031" marT="82031" marB="8203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(C) MANUFACTURING</a:t>
                      </a: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7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031" marR="82031" marT="82031" marB="8203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(261) MANUFACTURE OF ELECTRONIC COMPONENTS AND BOARDS</a:t>
                      </a:r>
                      <a:endParaRPr sz="15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AREA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031" marR="82031" marT="82031" marB="8203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TESTING, TROUBLESHOOTING AND MAINTENANCE</a:t>
                      </a:r>
                      <a:endParaRPr sz="15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3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031" marR="82031" marT="82031" marB="8203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ELECTRONIC COMPONENTS AND BOARDS TESTING, TROUBLESHOOTING AND MAINTENANCE</a:t>
                      </a: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1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031" marR="82031" marT="82031" marB="8203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 (TWO)                    </a:t>
                      </a:r>
                      <a:endParaRPr sz="15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5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5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C261-001-2:2020</a:t>
                      </a:r>
                      <a:endParaRPr sz="15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031" marR="82031" marT="82031" marB="8203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22321" y="1216304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803" y="578311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1185" y="437522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12672" y="1033091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592531" y="836058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79" name="Google Shape;522;p33"/>
          <p:cNvGrpSpPr/>
          <p:nvPr/>
        </p:nvGrpSpPr>
        <p:grpSpPr>
          <a:xfrm>
            <a:off x="2459174" y="1098961"/>
            <a:ext cx="1997280" cy="1619943"/>
            <a:chOff x="6844025" y="2371435"/>
            <a:chExt cx="2088150" cy="1228571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PARTS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TESTING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844025" y="3357006"/>
              <a:ext cx="2017743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C261-001-2:2020-C01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5" name="Google Shape;522;p33"/>
          <p:cNvGrpSpPr/>
          <p:nvPr/>
        </p:nvGrpSpPr>
        <p:grpSpPr>
          <a:xfrm>
            <a:off x="4689289" y="1098963"/>
            <a:ext cx="1950651" cy="1570064"/>
            <a:chOff x="6892775" y="2371435"/>
            <a:chExt cx="2039400" cy="1220640"/>
          </a:xfrm>
        </p:grpSpPr>
        <p:grpSp>
          <p:nvGrpSpPr>
            <p:cNvPr id="8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7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PRINTED CIRCUIT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BOARD ASSEMBLY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(PCBA) TESTING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8" name="Google Shape;528;p33"/>
            <p:cNvSpPr txBox="1"/>
            <p:nvPr/>
          </p:nvSpPr>
          <p:spPr>
            <a:xfrm>
              <a:off x="6936549" y="3349076"/>
              <a:ext cx="1975921" cy="229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C261-001-2:2020-C02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1" name="Google Shape;522;p33"/>
          <p:cNvGrpSpPr/>
          <p:nvPr/>
        </p:nvGrpSpPr>
        <p:grpSpPr>
          <a:xfrm>
            <a:off x="2459176" y="2761981"/>
            <a:ext cx="2001855" cy="1531593"/>
            <a:chOff x="6839242" y="2371435"/>
            <a:chExt cx="2092933" cy="1220640"/>
          </a:xfrm>
        </p:grpSpPr>
        <p:grpSp>
          <p:nvGrpSpPr>
            <p:cNvPr id="9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COMPONENTS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REPLACEMENT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4" name="Google Shape;528;p33"/>
            <p:cNvSpPr txBox="1"/>
            <p:nvPr/>
          </p:nvSpPr>
          <p:spPr>
            <a:xfrm>
              <a:off x="6839242" y="3339301"/>
              <a:ext cx="2078371" cy="242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C261-001-2:2020-C04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7" name="Google Shape;522;p33"/>
          <p:cNvGrpSpPr/>
          <p:nvPr/>
        </p:nvGrpSpPr>
        <p:grpSpPr>
          <a:xfrm>
            <a:off x="6794496" y="904192"/>
            <a:ext cx="1950651" cy="1758828"/>
            <a:chOff x="6892775" y="2222288"/>
            <a:chExt cx="2039400" cy="1369787"/>
          </a:xfrm>
        </p:grpSpPr>
        <p:grpSp>
          <p:nvGrpSpPr>
            <p:cNvPr id="9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0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9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12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COMPONENTS AND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PRINTED CIRCUIT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BOARD ASSEMBLY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(PCBA) FIRST LEVEL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TROUBLESHOOTING</a:t>
              </a:r>
              <a:endParaRPr sz="11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0" name="Google Shape;528;p33"/>
            <p:cNvSpPr txBox="1"/>
            <p:nvPr/>
          </p:nvSpPr>
          <p:spPr>
            <a:xfrm>
              <a:off x="6924943" y="3340000"/>
              <a:ext cx="2005282" cy="252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C261-001-2:2020-C03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03" name="Google Shape;522;p33"/>
          <p:cNvGrpSpPr/>
          <p:nvPr/>
        </p:nvGrpSpPr>
        <p:grpSpPr>
          <a:xfrm>
            <a:off x="4652013" y="2708448"/>
            <a:ext cx="1987926" cy="1633233"/>
            <a:chOff x="6857703" y="2371435"/>
            <a:chExt cx="2078371" cy="1257685"/>
          </a:xfrm>
        </p:grpSpPr>
        <p:grpSp>
          <p:nvGrpSpPr>
            <p:cNvPr id="10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0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IN-CIRCUIT TESTER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(ICT) MAINTENANCE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6" name="Google Shape;528;p33"/>
            <p:cNvSpPr txBox="1"/>
            <p:nvPr/>
          </p:nvSpPr>
          <p:spPr>
            <a:xfrm>
              <a:off x="6857703" y="3301346"/>
              <a:ext cx="2078371" cy="327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C261-001-2:2020-C05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9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84515" y="1279337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8" y="1219786"/>
            <a:ext cx="5493658" cy="9501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ELECTRONIC PARTS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TESTING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00526" y="2272715"/>
            <a:ext cx="7070453" cy="1704204"/>
          </a:xfrm>
        </p:spPr>
        <p:txBody>
          <a:bodyPr/>
          <a:lstStyle/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parts testing requirements</a:t>
            </a:r>
          </a:p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 electronic components</a:t>
            </a:r>
          </a:p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 electronic PCB</a:t>
            </a:r>
          </a:p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Segregate faulty electronic parts</a:t>
            </a:r>
          </a:p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parts testing activities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258" y="127933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7742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979715" y="989051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228" y="929500"/>
            <a:ext cx="6066972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ELECTRONIC PRINTED CIRCUIT BOARD </a:t>
            </a:r>
            <a:r>
              <a:rPr lang="en-US" dirty="0" smtClean="0">
                <a:solidFill>
                  <a:srgbClr val="002060"/>
                </a:solidFill>
              </a:rPr>
              <a:t>ASSEMBLY </a:t>
            </a:r>
            <a:r>
              <a:rPr lang="en-US" dirty="0">
                <a:solidFill>
                  <a:srgbClr val="002060"/>
                </a:solidFill>
              </a:rPr>
              <a:t>(PCBA) TESTING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400526" y="2272715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PCBA testing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Set up test equipment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 Device Under Test (DUT)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Segregate non-compliance electronic PCBA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PCBA testing activities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458" y="98905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188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540483" y="105332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1885" y="624114"/>
            <a:ext cx="6545943" cy="174897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ELECTRONIC COMPONENTS AND PRINTED CIRCUIT BOARD ASSEMBLY (PCBA) FIRST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LEVEL TROUBLESHOOTING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11840" y="2635573"/>
            <a:ext cx="7070453" cy="1704204"/>
          </a:xfrm>
        </p:spPr>
        <p:txBody>
          <a:bodyPr/>
          <a:lstStyle/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components and PCBA first level troubleshooting requirements</a:t>
            </a:r>
          </a:p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Troubleshoot electronic components and PCBA</a:t>
            </a:r>
          </a:p>
          <a:p>
            <a:pPr marL="3429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components and PCBA first level troubleshooting activities </a:t>
            </a:r>
            <a:r>
              <a:rPr lang="en-US" sz="1800" dirty="0" smtClean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</a:t>
            </a:r>
            <a:endParaRPr lang="en-US" sz="1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226" y="105332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2013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2"/>
          <p:cNvSpPr txBox="1">
            <a:spLocks noGrp="1"/>
          </p:cNvSpPr>
          <p:nvPr>
            <p:ph type="title"/>
          </p:nvPr>
        </p:nvSpPr>
        <p:spPr>
          <a:xfrm>
            <a:off x="1504033" y="550179"/>
            <a:ext cx="6391454" cy="349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MY" sz="3600" b="1" dirty="0" smtClean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/>
              </a:rPr>
              <a:t>Programme Information</a:t>
            </a:r>
            <a:r>
              <a:rPr lang="en-MY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Y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401" name="Google Shape;401;p42"/>
          <p:cNvSpPr txBox="1">
            <a:spLocks noGrp="1"/>
          </p:cNvSpPr>
          <p:nvPr>
            <p:ph type="subTitle" idx="1"/>
          </p:nvPr>
        </p:nvSpPr>
        <p:spPr>
          <a:xfrm rot="-288">
            <a:off x="4132393" y="2336743"/>
            <a:ext cx="4521437" cy="47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en-MY" sz="2000" b="1" dirty="0">
                <a:solidFill>
                  <a:schemeClr val="tx1"/>
                </a:solidFill>
                <a:latin typeface="Montserrat ExtraBold" panose="020B0604020202020204" charset="0"/>
                <a:cs typeface="Calibri" panose="020F0502020204030204"/>
              </a:rPr>
              <a:t>Skilled </a:t>
            </a:r>
            <a:r>
              <a:rPr lang="en-US" altLang="en-MY" sz="2000" b="1" dirty="0">
                <a:solidFill>
                  <a:schemeClr val="tx1"/>
                </a:solidFill>
                <a:latin typeface="Montserrat ExtraBold" panose="020B0604020202020204" charset="0"/>
                <a:cs typeface="Calibri" panose="020F0502020204030204"/>
                <a:sym typeface="+mn-ea"/>
              </a:rPr>
              <a:t>Deficit</a:t>
            </a:r>
            <a:r>
              <a:rPr lang="en-US" altLang="en-MY" sz="2000" b="1" dirty="0">
                <a:solidFill>
                  <a:schemeClr val="tx1"/>
                </a:solidFill>
                <a:latin typeface="Montserrat ExtraBold" panose="020B0604020202020204" charset="0"/>
                <a:cs typeface="Calibri" panose="020F0502020204030204"/>
              </a:rPr>
              <a:t> / Skilled Absence</a:t>
            </a:r>
          </a:p>
          <a:p>
            <a:pPr marL="0" indent="0">
              <a:buNone/>
            </a:pPr>
            <a:r>
              <a:rPr lang="en-MY" sz="2000" b="1" dirty="0" smtClean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 pitchFamily="34" charset="0"/>
              </a:rPr>
              <a:t/>
            </a:r>
            <a:br>
              <a:rPr lang="en-MY" sz="2000" b="1" dirty="0" smtClean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 pitchFamily="34" charset="0"/>
              </a:rPr>
            </a:br>
            <a:endParaRPr lang="en-MY" sz="2000" b="1" dirty="0" smtClean="0">
              <a:solidFill>
                <a:srgbClr val="002060"/>
              </a:solidFill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 smtClean="0">
              <a:solidFill>
                <a:schemeClr val="tx1"/>
              </a:solidFill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 smtClean="0"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 smtClean="0"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marL="171450" indent="-171450">
              <a:buSzPct val="48000"/>
            </a:pPr>
            <a:endParaRPr lang="en-MY" sz="2000" b="1" dirty="0" smtClean="0">
              <a:latin typeface="Montserrat ExtraBol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9" name="Google Shape;404;p42"/>
          <p:cNvSpPr/>
          <p:nvPr/>
        </p:nvSpPr>
        <p:spPr>
          <a:xfrm>
            <a:off x="8578463" y="4619994"/>
            <a:ext cx="683400" cy="6834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06;p42"/>
          <p:cNvSpPr/>
          <p:nvPr/>
        </p:nvSpPr>
        <p:spPr>
          <a:xfrm>
            <a:off x="8486622" y="-306539"/>
            <a:ext cx="867082" cy="86708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04;p42"/>
          <p:cNvSpPr/>
          <p:nvPr/>
        </p:nvSpPr>
        <p:spPr>
          <a:xfrm>
            <a:off x="8346235" y="4619994"/>
            <a:ext cx="232228" cy="23222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521756" y="1596912"/>
            <a:ext cx="2170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MY" sz="16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Up to </a:t>
            </a:r>
            <a:r>
              <a:rPr lang="en-US" altLang="en-MY" sz="1600" b="1" dirty="0" smtClean="0">
                <a:solidFill>
                  <a:srgbClr val="002060"/>
                </a:solidFill>
                <a:latin typeface="Abel" panose="020B0604020202020204" charset="0"/>
                <a:cs typeface="Abel" panose="020B0604020202020204" charset="0"/>
              </a:rPr>
              <a:t>6 months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Depend on the </a:t>
            </a:r>
            <a:r>
              <a:rPr lang="en-US" sz="1600" b="1" dirty="0" smtClean="0">
                <a:solidFill>
                  <a:srgbClr val="002060"/>
                </a:solidFill>
                <a:latin typeface="Abel" panose="020B0604020202020204" charset="0"/>
                <a:cs typeface="Abel" panose="020B0604020202020204" charset="0"/>
              </a:rPr>
              <a:t>NOSS</a:t>
            </a:r>
            <a:endParaRPr lang="en-US" sz="1600" dirty="0">
              <a:solidFill>
                <a:srgbClr val="002060"/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1" y="2890872"/>
            <a:ext cx="1170921" cy="1109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63" y="2890872"/>
            <a:ext cx="1166660" cy="1105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82" y="2885961"/>
            <a:ext cx="1167994" cy="1106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6040" y="2509844"/>
            <a:ext cx="120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MY" sz="2000" b="1" dirty="0" smtClean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/>
              </a:rPr>
              <a:t>Weekly</a:t>
            </a:r>
            <a:endParaRPr lang="en-US" sz="2000" dirty="0">
              <a:solidFill>
                <a:srgbClr val="002060"/>
              </a:solidFill>
              <a:latin typeface="Montserrat ExtraBold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809" y="4211599"/>
            <a:ext cx="3034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MY" sz="1050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</a:t>
            </a:r>
            <a:r>
              <a:rPr lang="en-US" altLang="en-MY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Fully self-paced learning via LMS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56" y="4090983"/>
            <a:ext cx="1988820" cy="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966" y="704200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MY" sz="2000" b="1" dirty="0" smtClean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/>
              </a:rPr>
              <a:t>Duration</a:t>
            </a:r>
            <a:endParaRPr lang="en-US" sz="2000" dirty="0">
              <a:solidFill>
                <a:srgbClr val="002060"/>
              </a:solidFill>
              <a:latin typeface="Montserrat ExtraBold" panose="020B060402020202020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89526"/>
              </p:ext>
            </p:extLst>
          </p:nvPr>
        </p:nvGraphicFramePr>
        <p:xfrm>
          <a:off x="1651760" y="1098679"/>
          <a:ext cx="6096000" cy="370840"/>
        </p:xfrm>
        <a:graphic>
          <a:graphicData uri="http://schemas.openxmlformats.org/drawingml/2006/table">
            <a:tbl>
              <a:tblPr firstRow="1" bandRow="1">
                <a:tableStyleId>{8E1DB687-D337-414A-8164-E67E3DDF2FB6}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6987201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972333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504155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1769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6585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093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month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15924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6119834" y="1611827"/>
            <a:ext cx="1627926" cy="6078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51760" y="1785497"/>
            <a:ext cx="1442705" cy="274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1" y="2715006"/>
            <a:ext cx="1167665" cy="11068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01" y="2741786"/>
            <a:ext cx="1140313" cy="108010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64466" y="371712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altLang="en-MY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The OJT portion of the company is done </a:t>
            </a:r>
            <a:r>
              <a:rPr lang="en-US" altLang="en-MY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at MIT </a:t>
            </a:r>
            <a:r>
              <a:rPr lang="en-US" altLang="en-MY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if there is a Skill Deficit &amp; Skill Absence</a:t>
            </a:r>
          </a:p>
          <a:p>
            <a:pPr marL="285750" indent="-285750">
              <a:buClr>
                <a:srgbClr val="0070C0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altLang="en-MY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For </a:t>
            </a:r>
            <a:r>
              <a:rPr lang="en-US" altLang="en-MY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example, the company </a:t>
            </a:r>
            <a:r>
              <a:rPr lang="en-US" altLang="en-MY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ABC Manufacturing</a:t>
            </a:r>
            <a:r>
              <a:rPr lang="en-US" altLang="en-MY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, </a:t>
            </a:r>
            <a:r>
              <a:rPr lang="en-US" altLang="en-MY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have a total of </a:t>
            </a:r>
            <a:r>
              <a:rPr lang="en-US" altLang="en-MY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5 CUs’ </a:t>
            </a:r>
            <a:r>
              <a:rPr lang="en-US" altLang="en-MY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for Mechatronic </a:t>
            </a:r>
            <a:endParaRPr lang="en-US" altLang="en-MY" dirty="0" smtClean="0">
              <a:solidFill>
                <a:schemeClr val="tx1"/>
              </a:solidFill>
              <a:latin typeface="Oxygen" panose="020B060402020202020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SzPct val="48000"/>
              <a:buFont typeface="Arial" panose="020B0604020202020204" pitchFamily="34" charset="0"/>
              <a:buChar char="•"/>
            </a:pPr>
            <a:r>
              <a:rPr lang="en-US" altLang="en-MY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2 CUs</a:t>
            </a:r>
            <a:r>
              <a:rPr lang="en-US" altLang="en-MY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’ + 3 </a:t>
            </a:r>
            <a:r>
              <a:rPr lang="en-US" altLang="en-MY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CUs training skilled deficit and skilled absence </a:t>
            </a:r>
          </a:p>
          <a:p>
            <a:pPr marL="171450" indent="-171450">
              <a:buClr>
                <a:srgbClr val="0070C0"/>
              </a:buClr>
              <a:buSzPct val="48000"/>
            </a:pPr>
            <a:endParaRPr lang="en-US" altLang="en-MY" dirty="0">
              <a:solidFill>
                <a:schemeClr val="tx1"/>
              </a:solidFill>
              <a:latin typeface="Oxygen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94483" y="119017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5542" y="1190172"/>
            <a:ext cx="6545943" cy="90714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ELECTRONIC COMPONENTS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REPLACEMENT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979298" y="235254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components replacement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Replace faulty electronic components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 replaced electronic components functionality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Segregate faulty electronic components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electronic components replacement work activities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979226" y="119017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5364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94483" y="95794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5542" y="957943"/>
            <a:ext cx="6545943" cy="90714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IN-CIRCUIT TESTER (ICT)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MAINTENANCE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389639" y="2294488"/>
            <a:ext cx="7070453" cy="1704204"/>
          </a:xfrm>
        </p:spPr>
        <p:txBody>
          <a:bodyPr/>
          <a:lstStyle/>
          <a:p>
            <a:pPr marL="4826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ICT maintenance requirements</a:t>
            </a:r>
          </a:p>
          <a:p>
            <a:pPr marL="4826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Set up ICT</a:t>
            </a:r>
          </a:p>
          <a:p>
            <a:pPr marL="4826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Run ICT using Known Good Reference PCBA</a:t>
            </a:r>
          </a:p>
          <a:p>
            <a:pPr marL="4826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Replace test pin</a:t>
            </a:r>
          </a:p>
          <a:p>
            <a:pPr marL="4826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Replace wire and receptacle</a:t>
            </a:r>
          </a:p>
          <a:p>
            <a:pPr marL="482600" lvl="0" indent="-3429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ICT maintenance work activities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979226" y="95794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9489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56" y="88847"/>
            <a:ext cx="8729644" cy="15294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B. CONSUMER </a:t>
            </a:r>
            <a:r>
              <a:rPr lang="en-US" sz="3200" dirty="0">
                <a:solidFill>
                  <a:schemeClr val="tx1"/>
                </a:solidFill>
              </a:rPr>
              <a:t>ELECTRONICS PRODUCT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776" y="1248969"/>
            <a:ext cx="1785510" cy="42195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C261-002-3:2020</a:t>
            </a:r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5" name="Google Shape;1002;p52"/>
          <p:cNvGraphicFramePr/>
          <p:nvPr>
            <p:extLst>
              <p:ext uri="{D42A27DB-BD31-4B8C-83A1-F6EECF244321}">
                <p14:modId xmlns:p14="http://schemas.microsoft.com/office/powerpoint/2010/main" val="1236424784"/>
              </p:ext>
            </p:extLst>
          </p:nvPr>
        </p:nvGraphicFramePr>
        <p:xfrm>
          <a:off x="551313" y="1670928"/>
          <a:ext cx="8113716" cy="31540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811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91743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071" marR="79071" marT="79071" marB="7907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(C) MANUFACTURE OF COMPUTER, ELECTRONIC AND OPTICAL PRODUCT</a:t>
                      </a: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7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071" marR="79071" marT="79071" marB="7907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(261) MANUFACTURE OF CONSUMER ELECTRONICS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8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AREA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071" marR="79071" marT="79071" marB="7907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ELECTRONICS MANUFACTURING AND PRODUCTION</a:t>
                      </a: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071" marR="79071" marT="79071" marB="7907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CONSUMER ELECTRONICS PRODUCT MANUFACTURING</a:t>
                      </a: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7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9071" marR="79071" marT="79071" marB="79071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THREE (3)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6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C261-002-3:2020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79071" marR="79071" marT="79071" marB="79071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33980" y="637993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462" y="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1056" y="2634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24331" y="454780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22402" y="401170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92064" y="459164"/>
            <a:ext cx="1950651" cy="1609486"/>
            <a:chOff x="6892775" y="2371435"/>
            <a:chExt cx="2039400" cy="1220640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PRINTED WIRING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BOARD (PWB)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ASSEMBLY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24493" y="3341278"/>
              <a:ext cx="1975921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C261-002-3:2020-C01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95060" y="459165"/>
            <a:ext cx="1950651" cy="1570064"/>
            <a:chOff x="6892775" y="2371435"/>
            <a:chExt cx="2039400" cy="1220640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FINISH PRODUCT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ASSEMBLY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16979" y="3349076"/>
              <a:ext cx="2007019" cy="218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C261-002-3:2020-C02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9" name="Google Shape;522;p33"/>
          <p:cNvGrpSpPr/>
          <p:nvPr/>
        </p:nvGrpSpPr>
        <p:grpSpPr>
          <a:xfrm>
            <a:off x="2588332" y="2122183"/>
            <a:ext cx="1958958" cy="1531593"/>
            <a:chOff x="6884090" y="2371435"/>
            <a:chExt cx="2048085" cy="1220640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PACKAGING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884090" y="3380571"/>
              <a:ext cx="2039400" cy="178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C261-002-3:2020-C04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6817525" y="262396"/>
            <a:ext cx="1959275" cy="1816893"/>
            <a:chOff x="6883759" y="2222288"/>
            <a:chExt cx="2048416" cy="1415008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INTEGRATION</a:t>
              </a:r>
              <a:endParaRPr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883759" y="3318671"/>
              <a:ext cx="2028846" cy="318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C261-002-3:2020-C03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4791330" y="2068649"/>
            <a:ext cx="1950651" cy="1610885"/>
            <a:chOff x="6892775" y="2371435"/>
            <a:chExt cx="2039400" cy="1240476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200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200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QUALITY </a:t>
              </a:r>
            </a:p>
            <a:p>
              <a:pPr lvl="0" algn="ctr"/>
              <a:r>
                <a:rPr lang="en-US" sz="1200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INSPECTION</a:t>
              </a:r>
              <a:endParaRPr lang="en-US" sz="12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892775" y="3300703"/>
              <a:ext cx="2039400" cy="311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C261-002-3:2020-C05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7" name="Google Shape;522;p33"/>
          <p:cNvGrpSpPr/>
          <p:nvPr/>
        </p:nvGrpSpPr>
        <p:grpSpPr>
          <a:xfrm>
            <a:off x="6830089" y="2068648"/>
            <a:ext cx="1996061" cy="1624763"/>
            <a:chOff x="6845299" y="2371435"/>
            <a:chExt cx="2086876" cy="1251163"/>
          </a:xfrm>
        </p:grpSpPr>
        <p:grpSp>
          <p:nvGrpSpPr>
            <p:cNvPr id="6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sz="12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INSTALLATIONS</a:t>
              </a:r>
            </a:p>
          </p:txBody>
        </p:sp>
        <p:sp>
          <p:nvSpPr>
            <p:cNvPr id="70" name="Google Shape;528;p33"/>
            <p:cNvSpPr txBox="1"/>
            <p:nvPr/>
          </p:nvSpPr>
          <p:spPr>
            <a:xfrm>
              <a:off x="6845299" y="3300704"/>
              <a:ext cx="2072643" cy="321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C261-002-3:2020-C06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2588331" y="3666041"/>
            <a:ext cx="1970513" cy="1369421"/>
            <a:chOff x="6884089" y="2371435"/>
            <a:chExt cx="2060166" cy="1220640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CONSUMER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ELECTRONIC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PRODUCT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 AND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REPAIR SERVICES</a:t>
              </a: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884089" y="3366569"/>
              <a:ext cx="2060166" cy="198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C261-002-3:2020-C07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283029" y="1279337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4400" y="1220371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ELECTRONIC PRINTED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WIRING BOARD (PWB) ASSEMBLY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Interpret PWB assembly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PWB component soldering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PWB component gluing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PWB assembly testing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PWB assembly historical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772" y="127933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7935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627274" y="1300852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8645" y="1241886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ELECTRONIC FINISH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ASSEMBLY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Interpret finish product assembly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finish product parts soldering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finish product parts gluing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finish product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017" y="130085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9174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15075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09179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ELECTRONIC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INTEGRATION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350068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product integration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in-house integration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integration testing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end-user integration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continuous improvement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115075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352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5401" y="914090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200" y="914090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ELECTRONIC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PACKAGING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95490" y="2065887"/>
            <a:ext cx="7070453" cy="211422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consumer product packaging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wrapping method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labelling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Apply product protective materials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Fit in consumer product in carton box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packaging inspection and testing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storage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0144" y="91409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5055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460831" y="103242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3344" y="1032424"/>
            <a:ext cx="6890656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</a:t>
            </a:r>
            <a:r>
              <a:rPr lang="en-US" dirty="0" smtClean="0">
                <a:solidFill>
                  <a:srgbClr val="002060"/>
                </a:solidFill>
              </a:rPr>
              <a:t>ELECTRONIC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PRODUCT </a:t>
            </a:r>
            <a:r>
              <a:rPr lang="en-US" dirty="0" smtClean="0">
                <a:solidFill>
                  <a:srgbClr val="002060"/>
                </a:solidFill>
              </a:rPr>
              <a:t>QUALITY </a:t>
            </a:r>
            <a:r>
              <a:rPr lang="en-US" dirty="0">
                <a:solidFill>
                  <a:srgbClr val="002060"/>
                </a:solidFill>
              </a:rPr>
              <a:t>INSPECTION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95490" y="2316258"/>
            <a:ext cx="7070453" cy="211422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product quality inspection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Conduct product quality and reliability test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Conduct product performance test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product quality testing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574" y="103242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1103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95401" y="1140000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200" y="1140000"/>
            <a:ext cx="5435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ELECTRONIC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PRODUCT INSTALLATIONS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95490" y="2316258"/>
            <a:ext cx="7070453" cy="211422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product installation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Set up product installation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installation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product installation report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Handover product to 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0144" y="114000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8744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04;p42"/>
          <p:cNvSpPr/>
          <p:nvPr/>
        </p:nvSpPr>
        <p:spPr>
          <a:xfrm>
            <a:off x="8578463" y="4619994"/>
            <a:ext cx="683400" cy="6834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06;p42"/>
          <p:cNvSpPr/>
          <p:nvPr/>
        </p:nvSpPr>
        <p:spPr>
          <a:xfrm>
            <a:off x="8486622" y="-306539"/>
            <a:ext cx="867082" cy="867082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04;p42"/>
          <p:cNvSpPr/>
          <p:nvPr/>
        </p:nvSpPr>
        <p:spPr>
          <a:xfrm>
            <a:off x="8346235" y="4619994"/>
            <a:ext cx="232228" cy="23222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Online meeting - Free comput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60" y="1881669"/>
            <a:ext cx="1166305" cy="11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440" y="1597463"/>
            <a:ext cx="28809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400" b="1" dirty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 pitchFamily="34" charset="0"/>
              </a:rPr>
              <a:t>Mode of </a:t>
            </a:r>
            <a:endParaRPr lang="en-MY" sz="4400" b="1" dirty="0" smtClean="0">
              <a:solidFill>
                <a:srgbClr val="002060"/>
              </a:solidFill>
              <a:latin typeface="Montserrat ExtraBold" panose="020B0604020202020204" charset="0"/>
              <a:cs typeface="Calibri" panose="020F0502020204030204" pitchFamily="34" charset="0"/>
            </a:endParaRPr>
          </a:p>
          <a:p>
            <a:pPr algn="ctr"/>
            <a:r>
              <a:rPr lang="en-MY" sz="4400" b="1" dirty="0" smtClean="0">
                <a:solidFill>
                  <a:srgbClr val="002060"/>
                </a:solidFill>
                <a:latin typeface="Montserrat ExtraBold" panose="020B0604020202020204" charset="0"/>
                <a:cs typeface="Calibri" panose="020F0502020204030204" pitchFamily="34" charset="0"/>
              </a:rPr>
              <a:t>training 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8560" y="567727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Asynchronous </a:t>
            </a:r>
            <a:endParaRPr lang="en-MY" sz="1800" b="1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(</a:t>
            </a:r>
            <a:r>
              <a:rPr lang="en-MY" sz="1800" b="1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Self-paced learning)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6313" y="1847922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Synchronous </a:t>
            </a: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(2x Zoom / </a:t>
            </a:r>
            <a:r>
              <a:rPr lang="en-MY" sz="1800" b="1" dirty="0" err="1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MSTeam</a:t>
            </a: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)</a:t>
            </a:r>
            <a:endParaRPr lang="en-MY" sz="1800" b="1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5171" y="3880906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Face to face </a:t>
            </a:r>
            <a:endParaRPr lang="en-MY" sz="1800" b="1" dirty="0" smtClean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(Physical</a:t>
            </a:r>
            <a:r>
              <a:rPr lang="en-MY" sz="1800" b="1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99077" y="890893"/>
            <a:ext cx="0" cy="3185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99077" y="890893"/>
            <a:ext cx="6237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99077" y="4075910"/>
            <a:ext cx="722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80758" y="2384616"/>
            <a:ext cx="17449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lassroom Comments - Classroom Icon PNG Image | Transparent PNG Free  Download on See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17" y="3331300"/>
            <a:ext cx="1120142" cy="11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ptop, reading, student, study, support icon - Download on Iconf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37" y="288014"/>
            <a:ext cx="1310328" cy="1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lendar - Free time and date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8" y="3813861"/>
            <a:ext cx="913967" cy="9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63806" y="3274707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On The Job Training</a:t>
            </a:r>
            <a:endParaRPr lang="en-MY" sz="1800" b="1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4478" y="3804498"/>
            <a:ext cx="2916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Classroom is done</a:t>
            </a: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twice a month for technical</a:t>
            </a: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Training programme</a:t>
            </a: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(Full day)</a:t>
            </a:r>
            <a:endParaRPr lang="en-MY" sz="1800" b="1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17" name="AutoShape 20" descr="Plus Vector Art, Icons, and Graphics for Free Download"/>
          <p:cNvSpPr>
            <a:spLocks noChangeAspect="1" noChangeArrowheads="1"/>
          </p:cNvSpPr>
          <p:nvPr/>
        </p:nvSpPr>
        <p:spPr bwMode="auto">
          <a:xfrm>
            <a:off x="528955" y="286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Plus sign - Free signs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2" y="3247164"/>
            <a:ext cx="424417" cy="4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657376" y="240096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* 4hrs + 4hrs *</a:t>
            </a:r>
            <a:endParaRPr lang="en-MY" sz="1800" b="1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773" y="2712230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o</a:t>
            </a: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r joined the recorded</a:t>
            </a:r>
          </a:p>
          <a:p>
            <a:pPr marL="0" indent="0">
              <a:buClr>
                <a:srgbClr val="0070C0"/>
              </a:buClr>
              <a:buSzPct val="48000"/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sessions</a:t>
            </a:r>
            <a:endParaRPr lang="en-MY" sz="1800" b="1" dirty="0">
              <a:solidFill>
                <a:schemeClr val="tx1"/>
              </a:solidFill>
              <a:latin typeface="Abel" panose="020B0604020202020204" charset="0"/>
              <a:cs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53041" y="105426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5699" y="1054269"/>
            <a:ext cx="6923314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CONSUMER ELECTRONIC PRODUCT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MAINTENANCE AND REPAIR SERVICES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295490" y="2316258"/>
            <a:ext cx="7070453" cy="211422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product maintenance and repair services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maintenance services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product repair services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Guide product operation and handling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784" y="105426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3270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0" y="1435235"/>
            <a:ext cx="8279219" cy="1626942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MECHATRONIC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232115"/>
            <a:ext cx="8729644" cy="15294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INDUSTRIAL AUTOMATION ENGINEERING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12" y="1427492"/>
            <a:ext cx="1871330" cy="42195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MC-091-2:2016</a:t>
            </a:r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5" name="Google Shape;1002;p52"/>
          <p:cNvGraphicFramePr/>
          <p:nvPr>
            <p:extLst>
              <p:ext uri="{D42A27DB-BD31-4B8C-83A1-F6EECF244321}">
                <p14:modId xmlns:p14="http://schemas.microsoft.com/office/powerpoint/2010/main" val="1071105509"/>
              </p:ext>
            </p:extLst>
          </p:nvPr>
        </p:nvGraphicFramePr>
        <p:xfrm>
          <a:off x="594856" y="1849451"/>
          <a:ext cx="7765373" cy="31117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1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132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10525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097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MACHINERY &amp; EQUIPMENT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INDUSTRIAL AUTOMATION &amp; MECHATRONIC 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MECHATRONIC, INDUSTRIAL AUTOMATION ENGINEERING, ROBOTIC TECHNOLOGY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INDUSTRIAL AUTOMATION ENGINEERING SERVICES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6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8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2664" marR="82664" marT="82664" marB="8266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 (TWO)                    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6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6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MC-091-2:2016 </a:t>
                      </a:r>
                      <a:endParaRPr sz="16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2664" marR="82664" marT="82664" marB="8266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322321" y="1216304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803" y="578311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1185" y="437522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312672" y="1033091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592531" y="836058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8" name="Google Shape;522;p33"/>
          <p:cNvGrpSpPr/>
          <p:nvPr/>
        </p:nvGrpSpPr>
        <p:grpSpPr>
          <a:xfrm>
            <a:off x="2643514" y="1045805"/>
            <a:ext cx="1950651" cy="1609487"/>
            <a:chOff x="6892775" y="2371435"/>
            <a:chExt cx="2039400" cy="1220641"/>
          </a:xfrm>
        </p:grpSpPr>
        <p:grpSp>
          <p:nvGrpSpPr>
            <p:cNvPr id="3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0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INDUSTRIAL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AUTOMATION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ENGINEERING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DRAWING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1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MC-091-2:2016-C01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4" name="Google Shape;522;p33"/>
          <p:cNvGrpSpPr/>
          <p:nvPr/>
        </p:nvGrpSpPr>
        <p:grpSpPr>
          <a:xfrm>
            <a:off x="4717481" y="1085225"/>
            <a:ext cx="1950651" cy="1570065"/>
            <a:chOff x="6892775" y="2371435"/>
            <a:chExt cx="2039400" cy="1220641"/>
          </a:xfrm>
        </p:grpSpPr>
        <p:grpSp>
          <p:nvGrpSpPr>
            <p:cNvPr id="4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INDUSTRIAL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AUTOMATION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FUNDAMENTAL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CONTROL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PROGRAMMING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7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MC-091-2:2016-C02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0" name="Google Shape;522;p33"/>
          <p:cNvGrpSpPr/>
          <p:nvPr/>
        </p:nvGrpSpPr>
        <p:grpSpPr>
          <a:xfrm>
            <a:off x="2648090" y="2708825"/>
            <a:ext cx="1950651" cy="1531594"/>
            <a:chOff x="6892775" y="2371435"/>
            <a:chExt cx="2039400" cy="1220641"/>
          </a:xfrm>
        </p:grpSpPr>
        <p:grpSp>
          <p:nvGrpSpPr>
            <p:cNvPr id="51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4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5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INDUSTRIAL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AUTOMATION </a:t>
              </a:r>
              <a:r>
                <a:rPr lang="en-US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SUB- ASSEMBLING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3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MC-091-2:2016-C04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6" name="Google Shape;522;p33"/>
          <p:cNvGrpSpPr/>
          <p:nvPr/>
        </p:nvGrpSpPr>
        <p:grpSpPr>
          <a:xfrm>
            <a:off x="6787717" y="896460"/>
            <a:ext cx="1950651" cy="1758829"/>
            <a:chOff x="6892775" y="2222288"/>
            <a:chExt cx="2039400" cy="1369788"/>
          </a:xfrm>
        </p:grpSpPr>
        <p:grpSp>
          <p:nvGrpSpPr>
            <p:cNvPr id="5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 smtClean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INDUSTRIAL </a:t>
              </a:r>
              <a:endParaRPr lang="en-US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AUTOMATION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FABRICATION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9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MC-091-2:2016-C03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2" name="Google Shape;522;p33"/>
          <p:cNvGrpSpPr/>
          <p:nvPr/>
        </p:nvGrpSpPr>
        <p:grpSpPr>
          <a:xfrm>
            <a:off x="4713751" y="2694709"/>
            <a:ext cx="1950651" cy="1585127"/>
            <a:chOff x="6892775" y="2371435"/>
            <a:chExt cx="2039400" cy="1220641"/>
          </a:xfrm>
        </p:grpSpPr>
        <p:grpSp>
          <p:nvGrpSpPr>
            <p:cNvPr id="63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6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INDUSTRIAL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AUTOMATION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SYSTEMS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SERVICING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5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MC-091-2:2016-C05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7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088572" y="9963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9943" y="937343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INDUSTRIAL AUTOMATION ENGINEERING DRAWING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088644" y="2218287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engineering sketching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two dimensional (2D) industrial automation engineering drawing development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three dimensional (3D) industrial automation engineering drawing development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industrial automation drawing Bill of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engineering drawing filing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3315" y="9963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6466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86543" y="83302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9056" y="774057"/>
            <a:ext cx="7068458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INDUSTRIAL AUTOMATION FUNDAMENTAL CONTROL PROGRAMMING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86615" y="2055001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Industrial Automation Control Systems software setup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Industrial Automation Control Systems hardware setup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Review Characteristics of Industrial Automation Control System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Perform Industrial Automation Control Systems Programming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Testing and debugging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product delivery preparation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286" y="83302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8134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86543" y="83302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9056" y="774057"/>
            <a:ext cx="7068458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INDUSTRIAL AUTOMATION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FABRICATION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86615" y="2055001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industrial automation fabrication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cutting process. (Power Saw, Bench Saw, Punching, Shearing, Oxy cut)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machining process. (Milling, surface grinding, lathe, drilling)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joining process. (welding, fastener, riveting, soldering, coupling, bonding)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fabrication product delivery preparation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286" y="83302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816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794657" y="833023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7170" y="774057"/>
            <a:ext cx="7068458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INDUSTRIAL AUTOMATION SUB -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ASSEMBLY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86615" y="2055001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industrial automation system sub-assembly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electrical sub-assembly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electronic sub assembly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mechanical sub assembly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pneumatic and hydraulic sub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979400" y="83302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950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208314" y="865680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0827" y="806129"/>
            <a:ext cx="7068458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INDUSTRIAL AUTOMATION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SYSTEMS SERVICING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86615" y="2055001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industrial automation systems servicing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system mechanical servicing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system electrical servicing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system electronic servicing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Perform industrial automation system pneumatic and hydraulic servicing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057" y="86568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7638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0" y="1435235"/>
            <a:ext cx="8279219" cy="1626942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SEMICONDUCTOR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2"/>
          <p:cNvSpPr txBox="1">
            <a:spLocks noGrp="1"/>
          </p:cNvSpPr>
          <p:nvPr>
            <p:ph type="title"/>
          </p:nvPr>
        </p:nvSpPr>
        <p:spPr>
          <a:xfrm>
            <a:off x="3309008" y="-60960"/>
            <a:ext cx="4120382" cy="10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MY" sz="2000" b="1" dirty="0" smtClean="0">
                <a:latin typeface="Montserrat ExtraBold" panose="020B0604020202020204" charset="0"/>
                <a:cs typeface="Calibri" panose="020F0502020204030204"/>
              </a:rPr>
              <a:t>Programme Information</a:t>
            </a:r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/>
          </a:p>
        </p:txBody>
      </p:sp>
      <p:sp>
        <p:nvSpPr>
          <p:cNvPr id="401" name="Google Shape;401;p42"/>
          <p:cNvSpPr txBox="1">
            <a:spLocks noGrp="1"/>
          </p:cNvSpPr>
          <p:nvPr>
            <p:ph type="subTitle" idx="1"/>
          </p:nvPr>
        </p:nvSpPr>
        <p:spPr>
          <a:xfrm rot="-288">
            <a:off x="91694" y="125475"/>
            <a:ext cx="4937584" cy="517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MY" sz="2000" b="1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/>
              </a:rPr>
              <a:t>C.  Allowances Breakdown by Monthly</a:t>
            </a:r>
            <a:r>
              <a:rPr lang="en-MY" sz="2000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MY" sz="2000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endParaRPr lang="en-MY" sz="2000" dirty="0" smtClean="0">
              <a:solidFill>
                <a:srgbClr val="002060"/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 smtClean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 smtClean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 smtClean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 smtClean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  <a:p>
            <a:pPr marL="0" indent="0">
              <a:buNone/>
            </a:pPr>
            <a:endParaRPr lang="en-MY" sz="2000" dirty="0" smtClean="0">
              <a:solidFill>
                <a:schemeClr val="bg1">
                  <a:lumMod val="10000"/>
                </a:schemeClr>
              </a:solidFill>
              <a:latin typeface="Oxygen" panose="020B0604020202020204" charset="0"/>
              <a:cs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84" y="1202564"/>
            <a:ext cx="1625712" cy="16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19" y="797100"/>
            <a:ext cx="2651725" cy="2292380"/>
          </a:xfrm>
          <a:prstGeom prst="rect">
            <a:avLst/>
          </a:prstGeom>
        </p:spPr>
      </p:pic>
      <p:sp>
        <p:nvSpPr>
          <p:cNvPr id="36" name="Left Brace 35"/>
          <p:cNvSpPr/>
          <p:nvPr/>
        </p:nvSpPr>
        <p:spPr>
          <a:xfrm rot="16200000">
            <a:off x="4399184" y="177911"/>
            <a:ext cx="256731" cy="6337299"/>
          </a:xfrm>
          <a:prstGeom prst="leftBrace">
            <a:avLst>
              <a:gd name="adj1" fmla="val 8333"/>
              <a:gd name="adj2" fmla="val 4982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0409" y="706972"/>
            <a:ext cx="185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RM 500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90486" y="698807"/>
            <a:ext cx="185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RM 200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81777" y="708230"/>
            <a:ext cx="185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RM 300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27465" y="3501692"/>
            <a:ext cx="289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RM 1 000</a:t>
            </a:r>
            <a:endParaRPr lang="en-US" sz="28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1" y="4004356"/>
            <a:ext cx="596900" cy="107227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870568" y="2848863"/>
            <a:ext cx="1852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Montserrat ExtraBold" panose="020B0604020202020204" charset="0"/>
                <a:cs typeface="Montserrat ExtraBold" panose="020B0604020202020204" charset="0"/>
              </a:rPr>
              <a:t>Trainee 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7465" y="2848863"/>
            <a:ext cx="257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Montserrat ExtraBold" panose="020B0604020202020204" charset="0"/>
                <a:cs typeface="Montserrat ExtraBold" panose="020B0604020202020204" charset="0"/>
              </a:rPr>
              <a:t>Training provider 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73967" y="2751950"/>
            <a:ext cx="1852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Montserrat ExtraBold" panose="020B0604020202020204" charset="0"/>
                <a:cs typeface="Montserrat ExtraBold" panose="020B0604020202020204" charset="0"/>
              </a:rPr>
              <a:t>Company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pic>
        <p:nvPicPr>
          <p:cNvPr id="1030" name="Picture 6" descr="Technician - Free people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9" y="1234785"/>
            <a:ext cx="1529694" cy="15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33" y="1705315"/>
            <a:ext cx="8729644" cy="15294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Montserrat ExtraBold" panose="020B0604020202020204" charset="0"/>
                <a:ea typeface="+mn-lt"/>
                <a:cs typeface="+mn-lt"/>
              </a:rPr>
              <a:t>SEMICONDUCTOR ASSEMBLY PRODUCTION</a:t>
            </a:r>
            <a:endParaRPr lang="en-US" sz="3200" b="1" dirty="0">
              <a:solidFill>
                <a:schemeClr val="tx1"/>
              </a:solidFill>
              <a:latin typeface="Montserrat ExtraBold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212" y="2900692"/>
            <a:ext cx="1871330" cy="42195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EE-020-3:2013-C01</a:t>
            </a:r>
          </a:p>
        </p:txBody>
      </p:sp>
    </p:spTree>
    <p:extLst>
      <p:ext uri="{BB962C8B-B14F-4D97-AF65-F5344CB8AC3E}">
        <p14:creationId xmlns:p14="http://schemas.microsoft.com/office/powerpoint/2010/main" val="33786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195321" y="1324882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803" y="686889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4185" y="546100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185672" y="1141669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465531" y="944636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8" name="Google Shape;522;p33"/>
          <p:cNvGrpSpPr/>
          <p:nvPr/>
        </p:nvGrpSpPr>
        <p:grpSpPr>
          <a:xfrm>
            <a:off x="2429793" y="1203339"/>
            <a:ext cx="2243486" cy="1569290"/>
            <a:chOff x="6737745" y="2408563"/>
            <a:chExt cx="2345558" cy="1190155"/>
          </a:xfrm>
        </p:grpSpPr>
        <p:grpSp>
          <p:nvGrpSpPr>
            <p:cNvPr id="3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4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0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WAFER MOUNT AND DICING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41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latin typeface="Montserrat Black" pitchFamily="2" charset="0"/>
                </a:rPr>
                <a:t>EE-020-3:2013-C01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4" name="Google Shape;522;p33"/>
          <p:cNvGrpSpPr/>
          <p:nvPr/>
        </p:nvGrpSpPr>
        <p:grpSpPr>
          <a:xfrm>
            <a:off x="4631539" y="1203337"/>
            <a:ext cx="1984195" cy="1560530"/>
            <a:chOff x="6871341" y="2378847"/>
            <a:chExt cx="2074471" cy="1213228"/>
          </a:xfrm>
        </p:grpSpPr>
        <p:grpSp>
          <p:nvGrpSpPr>
            <p:cNvPr id="4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4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Google Shape;527;p33"/>
            <p:cNvSpPr txBox="1"/>
            <p:nvPr/>
          </p:nvSpPr>
          <p:spPr>
            <a:xfrm>
              <a:off x="6952355" y="2378847"/>
              <a:ext cx="1975920" cy="1070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DIE ATTACH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47" name="Google Shape;528;p33"/>
            <p:cNvSpPr txBox="1"/>
            <p:nvPr/>
          </p:nvSpPr>
          <p:spPr>
            <a:xfrm>
              <a:off x="6871341" y="3349076"/>
              <a:ext cx="2074471" cy="21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EE-020-3:2013-C02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6" name="Google Shape;522;p33"/>
          <p:cNvGrpSpPr/>
          <p:nvPr/>
        </p:nvGrpSpPr>
        <p:grpSpPr>
          <a:xfrm>
            <a:off x="6695165" y="1086999"/>
            <a:ext cx="2041266" cy="1716290"/>
            <a:chOff x="6864429" y="2286119"/>
            <a:chExt cx="2134138" cy="1336658"/>
          </a:xfrm>
        </p:grpSpPr>
        <p:grpSp>
          <p:nvGrpSpPr>
            <p:cNvPr id="5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6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" name="Google Shape;527;p33"/>
            <p:cNvSpPr txBox="1"/>
            <p:nvPr/>
          </p:nvSpPr>
          <p:spPr>
            <a:xfrm>
              <a:off x="6908391" y="2286119"/>
              <a:ext cx="2004266" cy="1163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WIRE AND CLIP BONDING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59" name="Google Shape;528;p33"/>
            <p:cNvSpPr txBox="1"/>
            <p:nvPr/>
          </p:nvSpPr>
          <p:spPr>
            <a:xfrm>
              <a:off x="6864429" y="3305951"/>
              <a:ext cx="2134138" cy="316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EE-020-3:2013-C03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2404568" y="2803289"/>
            <a:ext cx="2243486" cy="1569290"/>
            <a:chOff x="6737745" y="2408563"/>
            <a:chExt cx="2345558" cy="1190155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PACKAGE MOLDING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EE-020-3:2013-C04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4485785" y="2778167"/>
            <a:ext cx="2243486" cy="1569290"/>
            <a:chOff x="6737745" y="2408563"/>
            <a:chExt cx="2345558" cy="1190155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LEAD PLATING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EE-020-3:2013-C05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5" name="Google Shape;522;p33"/>
          <p:cNvGrpSpPr/>
          <p:nvPr/>
        </p:nvGrpSpPr>
        <p:grpSpPr>
          <a:xfrm>
            <a:off x="6573994" y="2791445"/>
            <a:ext cx="2243486" cy="1569290"/>
            <a:chOff x="6737745" y="2408563"/>
            <a:chExt cx="2345558" cy="1190155"/>
          </a:xfrm>
        </p:grpSpPr>
        <p:grpSp>
          <p:nvGrpSpPr>
            <p:cNvPr id="8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9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7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PACKAGE TRIM &amp; FORM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8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EE-020-3:2013-C06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195321" y="1324882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803" y="686889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4185" y="546100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185672" y="1141669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465531" y="944636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8" name="Google Shape;522;p33"/>
          <p:cNvGrpSpPr/>
          <p:nvPr/>
        </p:nvGrpSpPr>
        <p:grpSpPr>
          <a:xfrm>
            <a:off x="2429793" y="1203339"/>
            <a:ext cx="2243486" cy="1569290"/>
            <a:chOff x="6737745" y="2408563"/>
            <a:chExt cx="2345558" cy="1190155"/>
          </a:xfrm>
        </p:grpSpPr>
        <p:grpSp>
          <p:nvGrpSpPr>
            <p:cNvPr id="3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4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0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PRODUCT MARKING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41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EE-020-3:2013-C07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4" name="Google Shape;522;p33"/>
          <p:cNvGrpSpPr/>
          <p:nvPr/>
        </p:nvGrpSpPr>
        <p:grpSpPr>
          <a:xfrm>
            <a:off x="4631539" y="1203337"/>
            <a:ext cx="1984195" cy="1560530"/>
            <a:chOff x="6871341" y="2378847"/>
            <a:chExt cx="2074471" cy="1213228"/>
          </a:xfrm>
        </p:grpSpPr>
        <p:grpSp>
          <p:nvGrpSpPr>
            <p:cNvPr id="4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4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Google Shape;527;p33"/>
            <p:cNvSpPr txBox="1"/>
            <p:nvPr/>
          </p:nvSpPr>
          <p:spPr>
            <a:xfrm>
              <a:off x="6952355" y="2378847"/>
              <a:ext cx="1975920" cy="1070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FINISH PRODUCT TESTING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47" name="Google Shape;528;p33"/>
            <p:cNvSpPr txBox="1"/>
            <p:nvPr/>
          </p:nvSpPr>
          <p:spPr>
            <a:xfrm>
              <a:off x="6871341" y="3349076"/>
              <a:ext cx="2074471" cy="21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EE-020-3:2013-C08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6" name="Google Shape;522;p33"/>
          <p:cNvGrpSpPr/>
          <p:nvPr/>
        </p:nvGrpSpPr>
        <p:grpSpPr>
          <a:xfrm>
            <a:off x="6695165" y="1086999"/>
            <a:ext cx="2041266" cy="1716290"/>
            <a:chOff x="6864429" y="2286119"/>
            <a:chExt cx="2134138" cy="1336658"/>
          </a:xfrm>
        </p:grpSpPr>
        <p:grpSp>
          <p:nvGrpSpPr>
            <p:cNvPr id="5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6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" name="Google Shape;527;p33"/>
            <p:cNvSpPr txBox="1"/>
            <p:nvPr/>
          </p:nvSpPr>
          <p:spPr>
            <a:xfrm>
              <a:off x="6908391" y="2286119"/>
              <a:ext cx="2004266" cy="1163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PRODUCT INSPECTION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59" name="Google Shape;528;p33"/>
            <p:cNvSpPr txBox="1"/>
            <p:nvPr/>
          </p:nvSpPr>
          <p:spPr>
            <a:xfrm>
              <a:off x="6864429" y="3305951"/>
              <a:ext cx="2134138" cy="316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EE-020-3:2013-C09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2404568" y="2803289"/>
            <a:ext cx="2243486" cy="1569290"/>
            <a:chOff x="6737745" y="2408563"/>
            <a:chExt cx="2345558" cy="1190155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PRODUCT PACKING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EE-020-3:2013-C10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4485785" y="2778167"/>
            <a:ext cx="2243486" cy="1569290"/>
            <a:chOff x="6737745" y="2408563"/>
            <a:chExt cx="2345558" cy="1190155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Black" pitchFamily="2" charset="0"/>
                </a:endParaRPr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07397" y="2408563"/>
              <a:ext cx="2005467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002060"/>
                  </a:solidFill>
                  <a:latin typeface="Montserrat Black" pitchFamily="2" charset="0"/>
                  <a:cs typeface="Montserrat ExtraBold" panose="020B0604020202020204" charset="0"/>
                </a:rPr>
                <a:t>SEMICONDUCTOR PRE-OPERATION MAINTENANCE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ExtraBold" panose="020B0604020202020204" charset="0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737745" y="3324575"/>
              <a:ext cx="2345558" cy="27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latin typeface="Montserrat Black" pitchFamily="2" charset="0"/>
                </a:rPr>
                <a:t>EE-020-3:2013-C11</a:t>
              </a:r>
              <a:endParaRPr sz="1200" dirty="0">
                <a:solidFill>
                  <a:schemeClr val="dk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2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SEMICONDUCTOR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WAFER </a:t>
            </a:r>
            <a:r>
              <a:rPr lang="en-US" dirty="0">
                <a:solidFill>
                  <a:srgbClr val="002060"/>
                </a:solidFill>
              </a:rPr>
              <a:t>MOUNT AND DICING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63" y="2332586"/>
            <a:ext cx="7070453" cy="2518807"/>
          </a:xfrm>
        </p:spPr>
        <p:txBody>
          <a:bodyPr/>
          <a:lstStyle/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wafer mounting process.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die attach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wafer mounting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mounting product result and qua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wafer dicing process 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dicing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wafer dicing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dicing product result and quality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endParaRPr lang="en-US" sz="1800" kern="1200" dirty="0" smtClean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0311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r>
              <a:rPr lang="en-US" b="1" kern="1200" dirty="0">
                <a:solidFill>
                  <a:srgbClr val="002060"/>
                </a:solidFill>
              </a:rPr>
              <a:t>SEMICONDUCTOR </a:t>
            </a:r>
            <a:r>
              <a:rPr lang="en-US" b="1" kern="1200" dirty="0" smtClean="0">
                <a:solidFill>
                  <a:srgbClr val="002060"/>
                </a:solidFill>
              </a:rPr>
              <a:t>DIE</a:t>
            </a:r>
            <a:br>
              <a:rPr lang="en-US" b="1" kern="1200" dirty="0" smtClean="0">
                <a:solidFill>
                  <a:srgbClr val="002060"/>
                </a:solidFill>
              </a:rPr>
            </a:br>
            <a:r>
              <a:rPr lang="en-US" b="1" kern="1200" dirty="0" smtClean="0">
                <a:solidFill>
                  <a:srgbClr val="002060"/>
                </a:solidFill>
              </a:rPr>
              <a:t>ATTACH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wafer and peripherals die attach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die attach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die attach process</a:t>
            </a:r>
          </a:p>
          <a:p>
            <a:pPr marL="228600" lvl="1" indent="-2286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die attach product result and quality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3639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870858" y="8058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72229" y="7468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 SEMICONDUCTOR WIRE AND </a:t>
            </a:r>
            <a:r>
              <a:rPr lang="en-US" b="1" kern="1200" dirty="0" smtClean="0">
                <a:solidFill>
                  <a:srgbClr val="002060"/>
                </a:solidFill>
              </a:rPr>
              <a:t/>
            </a:r>
            <a:br>
              <a:rPr lang="en-US" b="1" kern="1200" dirty="0" smtClean="0">
                <a:solidFill>
                  <a:srgbClr val="002060"/>
                </a:solidFill>
              </a:rPr>
            </a:br>
            <a:r>
              <a:rPr lang="en-US" b="1" kern="1200" dirty="0" smtClean="0">
                <a:solidFill>
                  <a:srgbClr val="002060"/>
                </a:solidFill>
              </a:rPr>
              <a:t>CLIP </a:t>
            </a:r>
            <a:r>
              <a:rPr lang="en-US" b="1" kern="1200" dirty="0">
                <a:solidFill>
                  <a:srgbClr val="002060"/>
                </a:solidFill>
              </a:rPr>
              <a:t>BONDING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88430" y="19007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die attached materials and peripherals wire bonding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wire bonding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wire bonding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wire bonding product result and quality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die attached product and peripherals clip bonding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clip bonding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clip bonding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clip bonding product result and quality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601" y="8058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4026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PACKAGE MOLDING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wire bonded product package molding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package molding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package molding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package molding product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5402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rgbClr val="002060"/>
                </a:solidFill>
              </a:rPr>
              <a:t>SEMICONDUCTOR LEAD </a:t>
            </a:r>
            <a:br>
              <a:rPr lang="en-US" b="1" kern="1200" dirty="0" smtClean="0">
                <a:solidFill>
                  <a:srgbClr val="002060"/>
                </a:solidFill>
              </a:rPr>
            </a:br>
            <a:r>
              <a:rPr lang="en-US" b="1" kern="1200" dirty="0" smtClean="0">
                <a:solidFill>
                  <a:srgbClr val="002060"/>
                </a:solidFill>
              </a:rPr>
              <a:t>PLATING</a:t>
            </a:r>
            <a:endParaRPr lang="en-US" b="1" kern="1200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</a:t>
            </a:r>
            <a:r>
              <a:rPr lang="en-US" sz="1800" kern="1200" dirty="0" err="1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moulded</a:t>
            </a: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 package and chemicals lead plating process and requirement 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lead plating process flow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lead plating corrosion resistance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lead plating product result and quality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7738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PACKAGE </a:t>
            </a:r>
            <a:r>
              <a:rPr lang="en-US" b="1" kern="1200" dirty="0" smtClean="0">
                <a:solidFill>
                  <a:srgbClr val="002060"/>
                </a:solidFill>
              </a:rPr>
              <a:t/>
            </a:r>
            <a:br>
              <a:rPr lang="en-US" b="1" kern="1200" dirty="0" smtClean="0">
                <a:solidFill>
                  <a:srgbClr val="002060"/>
                </a:solidFill>
              </a:rPr>
            </a:br>
            <a:r>
              <a:rPr lang="en-US" b="1" kern="1200" dirty="0" smtClean="0">
                <a:solidFill>
                  <a:srgbClr val="002060"/>
                </a:solidFill>
              </a:rPr>
              <a:t>TRIM </a:t>
            </a:r>
            <a:r>
              <a:rPr lang="en-US" b="1" kern="1200" dirty="0">
                <a:solidFill>
                  <a:srgbClr val="002060"/>
                </a:solidFill>
              </a:rPr>
              <a:t>&amp; FORM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package trim and form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package trim and form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package trim and form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package trim and form product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1902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PRODUCT MARKING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product marking flow requirement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product marking process.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product marking process.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product marking result and quality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8998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C862C7-200B-6657-DDF4-697D5A6792A6}"/>
              </a:ext>
            </a:extLst>
          </p:cNvPr>
          <p:cNvSpPr/>
          <p:nvPr/>
        </p:nvSpPr>
        <p:spPr>
          <a:xfrm>
            <a:off x="-84221" y="0"/>
            <a:ext cx="9589168" cy="5438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08B31F-AC3F-C7EC-7AB7-4C6DE712C0A9}"/>
              </a:ext>
            </a:extLst>
          </p:cNvPr>
          <p:cNvGrpSpPr/>
          <p:nvPr/>
        </p:nvGrpSpPr>
        <p:grpSpPr>
          <a:xfrm>
            <a:off x="306810" y="254548"/>
            <a:ext cx="8795084" cy="4947235"/>
            <a:chOff x="0" y="0"/>
            <a:chExt cx="9144000" cy="5143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3BBE04-563A-181D-010B-6E995646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F3275A-4CC3-E3C1-7819-69CBF3BB206C}"/>
                </a:ext>
              </a:extLst>
            </p:cNvPr>
            <p:cNvSpPr/>
            <p:nvPr/>
          </p:nvSpPr>
          <p:spPr>
            <a:xfrm>
              <a:off x="148856" y="382772"/>
              <a:ext cx="3274828" cy="606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970319-25B3-1959-D1B6-DECF2D350D77}"/>
                </a:ext>
              </a:extLst>
            </p:cNvPr>
            <p:cNvSpPr/>
            <p:nvPr/>
          </p:nvSpPr>
          <p:spPr>
            <a:xfrm>
              <a:off x="24064" y="762000"/>
              <a:ext cx="2222205" cy="606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B92042-25FC-70D1-E147-36EDF34C741F}"/>
                </a:ext>
              </a:extLst>
            </p:cNvPr>
            <p:cNvSpPr/>
            <p:nvPr/>
          </p:nvSpPr>
          <p:spPr>
            <a:xfrm>
              <a:off x="148856" y="2130056"/>
              <a:ext cx="1435395" cy="606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7333F1-0F36-D5EF-896F-447CE58F4408}"/>
                </a:ext>
              </a:extLst>
            </p:cNvPr>
            <p:cNvSpPr/>
            <p:nvPr/>
          </p:nvSpPr>
          <p:spPr>
            <a:xfrm>
              <a:off x="148856" y="3622557"/>
              <a:ext cx="1838970" cy="7447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90EF8A-1CF5-5490-2DBC-EF59B6F84233}"/>
                </a:ext>
              </a:extLst>
            </p:cNvPr>
            <p:cNvSpPr/>
            <p:nvPr/>
          </p:nvSpPr>
          <p:spPr>
            <a:xfrm>
              <a:off x="1671252" y="3832529"/>
              <a:ext cx="809555" cy="2862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8C0304-3C79-59CC-3147-16E602638118}"/>
                </a:ext>
              </a:extLst>
            </p:cNvPr>
            <p:cNvSpPr/>
            <p:nvPr/>
          </p:nvSpPr>
          <p:spPr>
            <a:xfrm>
              <a:off x="1584251" y="3770600"/>
              <a:ext cx="809555" cy="2862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CAA137-A880-B08A-4696-80B2A2A7DE7D}"/>
                </a:ext>
              </a:extLst>
            </p:cNvPr>
            <p:cNvSpPr/>
            <p:nvPr/>
          </p:nvSpPr>
          <p:spPr>
            <a:xfrm>
              <a:off x="2187187" y="4381500"/>
              <a:ext cx="3610363" cy="552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365783-80A9-0E4D-B113-5B953BF03067}"/>
                </a:ext>
              </a:extLst>
            </p:cNvPr>
            <p:cNvSpPr/>
            <p:nvPr/>
          </p:nvSpPr>
          <p:spPr>
            <a:xfrm>
              <a:off x="5974547" y="3832528"/>
              <a:ext cx="3020597" cy="7447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065B38-F9DC-7C24-B543-021D9DC19AAC}"/>
                </a:ext>
              </a:extLst>
            </p:cNvPr>
            <p:cNvSpPr/>
            <p:nvPr/>
          </p:nvSpPr>
          <p:spPr>
            <a:xfrm>
              <a:off x="6852852" y="2996039"/>
              <a:ext cx="2142292" cy="626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538A85-0338-9DA8-6527-20EBC9CBE484}"/>
                </a:ext>
              </a:extLst>
            </p:cNvPr>
            <p:cNvSpPr/>
            <p:nvPr/>
          </p:nvSpPr>
          <p:spPr>
            <a:xfrm>
              <a:off x="3905115" y="74667"/>
              <a:ext cx="1545190" cy="552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2B1393-A072-2818-CA92-B5F31519DA33}"/>
                </a:ext>
              </a:extLst>
            </p:cNvPr>
            <p:cNvSpPr/>
            <p:nvPr/>
          </p:nvSpPr>
          <p:spPr>
            <a:xfrm>
              <a:off x="6540031" y="768954"/>
              <a:ext cx="2339274" cy="7447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C1B215-9EAE-22EA-7694-43C4D9373F1B}"/>
                </a:ext>
              </a:extLst>
            </p:cNvPr>
            <p:cNvSpPr/>
            <p:nvPr/>
          </p:nvSpPr>
          <p:spPr>
            <a:xfrm>
              <a:off x="7080067" y="1723647"/>
              <a:ext cx="2063933" cy="6265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B27A58-3D54-0BA7-C1F0-DCD50E75BB52}"/>
              </a:ext>
            </a:extLst>
          </p:cNvPr>
          <p:cNvSpPr txBox="1"/>
          <p:nvPr/>
        </p:nvSpPr>
        <p:spPr>
          <a:xfrm>
            <a:off x="4022111" y="438162"/>
            <a:ext cx="181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Securing Quota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5CF7AB-FCDD-73AC-27FD-515AA9699C85}"/>
              </a:ext>
            </a:extLst>
          </p:cNvPr>
          <p:cNvSpPr txBox="1"/>
          <p:nvPr/>
        </p:nvSpPr>
        <p:spPr>
          <a:xfrm>
            <a:off x="3466580" y="339519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20792-9BEF-CC0D-A1EA-38B36D362019}"/>
              </a:ext>
            </a:extLst>
          </p:cNvPr>
          <p:cNvSpPr txBox="1"/>
          <p:nvPr/>
        </p:nvSpPr>
        <p:spPr>
          <a:xfrm>
            <a:off x="6590619" y="1013069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AC01C-1ACA-90F9-56DC-3C4BF6D4911C}"/>
              </a:ext>
            </a:extLst>
          </p:cNvPr>
          <p:cNvSpPr txBox="1"/>
          <p:nvPr/>
        </p:nvSpPr>
        <p:spPr>
          <a:xfrm>
            <a:off x="7010676" y="1957936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64AB0A-DC49-3D79-C8BC-5DD2A3CE0137}"/>
              </a:ext>
            </a:extLst>
          </p:cNvPr>
          <p:cNvSpPr txBox="1"/>
          <p:nvPr/>
        </p:nvSpPr>
        <p:spPr>
          <a:xfrm>
            <a:off x="6939582" y="3050230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C51C1-7F31-7289-FBE4-FF50C06654B0}"/>
              </a:ext>
            </a:extLst>
          </p:cNvPr>
          <p:cNvSpPr txBox="1"/>
          <p:nvPr/>
        </p:nvSpPr>
        <p:spPr>
          <a:xfrm>
            <a:off x="5929800" y="4033377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F74C98-6A8A-F51E-0F7D-FC0C795715E7}"/>
              </a:ext>
            </a:extLst>
          </p:cNvPr>
          <p:cNvSpPr txBox="1"/>
          <p:nvPr/>
        </p:nvSpPr>
        <p:spPr>
          <a:xfrm>
            <a:off x="2790627" y="4542800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5207D0-573D-B82C-191C-D24DB4EBF386}"/>
              </a:ext>
            </a:extLst>
          </p:cNvPr>
          <p:cNvSpPr txBox="1"/>
          <p:nvPr/>
        </p:nvSpPr>
        <p:spPr>
          <a:xfrm>
            <a:off x="200879" y="3823369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4E2995-3857-5C07-23D2-67442B1AF3FC}"/>
              </a:ext>
            </a:extLst>
          </p:cNvPr>
          <p:cNvSpPr txBox="1"/>
          <p:nvPr/>
        </p:nvSpPr>
        <p:spPr>
          <a:xfrm>
            <a:off x="-84221" y="2253425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7896FB-647F-F6FE-5AEF-462187AB4275}"/>
              </a:ext>
            </a:extLst>
          </p:cNvPr>
          <p:cNvSpPr txBox="1"/>
          <p:nvPr/>
        </p:nvSpPr>
        <p:spPr>
          <a:xfrm>
            <a:off x="91119" y="539060"/>
            <a:ext cx="6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002060"/>
                </a:solidFill>
                <a:latin typeface="Arial Black" panose="020B0A04020102020204" pitchFamily="34" charset="0"/>
              </a:rPr>
              <a:t>09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06723B-4D43-F3FE-5190-7BAAA060EAC0}"/>
              </a:ext>
            </a:extLst>
          </p:cNvPr>
          <p:cNvSpPr txBox="1"/>
          <p:nvPr/>
        </p:nvSpPr>
        <p:spPr>
          <a:xfrm>
            <a:off x="7159393" y="1008955"/>
            <a:ext cx="181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Detail Documentations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6DD618-5FE0-8245-F93C-F33FF8028F85}"/>
              </a:ext>
            </a:extLst>
          </p:cNvPr>
          <p:cNvSpPr txBox="1"/>
          <p:nvPr/>
        </p:nvSpPr>
        <p:spPr>
          <a:xfrm>
            <a:off x="7548599" y="1935180"/>
            <a:ext cx="181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Provide Quality Trainers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94291-3D08-3871-C1B1-703489BCD8E1}"/>
              </a:ext>
            </a:extLst>
          </p:cNvPr>
          <p:cNvSpPr txBox="1"/>
          <p:nvPr/>
        </p:nvSpPr>
        <p:spPr>
          <a:xfrm>
            <a:off x="7468972" y="2906888"/>
            <a:ext cx="1815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Preparing and Customizing of Training content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38F0E0-1BAC-317F-AC41-DA9B674D9FC2}"/>
              </a:ext>
            </a:extLst>
          </p:cNvPr>
          <p:cNvSpPr txBox="1"/>
          <p:nvPr/>
        </p:nvSpPr>
        <p:spPr>
          <a:xfrm>
            <a:off x="6568964" y="3925655"/>
            <a:ext cx="281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Facilitating meetings and mentoring program for participants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73385C-D9E4-619D-A821-D0DD68CD1255}"/>
              </a:ext>
            </a:extLst>
          </p:cNvPr>
          <p:cNvSpPr txBox="1"/>
          <p:nvPr/>
        </p:nvSpPr>
        <p:spPr>
          <a:xfrm>
            <a:off x="3402635" y="4478322"/>
            <a:ext cx="2804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Mentoring trainees in fulfilling their portfolio development requirement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8FEE17-4B41-9E2D-8F82-46ECC6DABB93}"/>
              </a:ext>
            </a:extLst>
          </p:cNvPr>
          <p:cNvSpPr txBox="1"/>
          <p:nvPr/>
        </p:nvSpPr>
        <p:spPr>
          <a:xfrm>
            <a:off x="801302" y="3730195"/>
            <a:ext cx="217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Producing a hardcopy portfolio for submission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02E32F-4489-2FCA-8265-E6AC0818685D}"/>
              </a:ext>
            </a:extLst>
          </p:cNvPr>
          <p:cNvSpPr txBox="1"/>
          <p:nvPr/>
        </p:nvSpPr>
        <p:spPr>
          <a:xfrm>
            <a:off x="613706" y="476985"/>
            <a:ext cx="2250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Using MIT Learning Management System (LMS) during training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21002D-E3DE-4E53-5E3B-42604C1ED747}"/>
              </a:ext>
            </a:extLst>
          </p:cNvPr>
          <p:cNvSpPr txBox="1"/>
          <p:nvPr/>
        </p:nvSpPr>
        <p:spPr>
          <a:xfrm>
            <a:off x="449986" y="2274247"/>
            <a:ext cx="176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Consultation </a:t>
            </a:r>
          </a:p>
          <a:p>
            <a:r>
              <a:rPr lang="en-MY" dirty="0">
                <a:latin typeface="Arial Black" panose="020B0A04020102020204" pitchFamily="34" charset="0"/>
              </a:rPr>
              <a:t>on all programs</a:t>
            </a:r>
          </a:p>
        </p:txBody>
      </p:sp>
    </p:spTree>
    <p:extLst>
      <p:ext uri="{BB962C8B-B14F-4D97-AF65-F5344CB8AC3E}">
        <p14:creationId xmlns:p14="http://schemas.microsoft.com/office/powerpoint/2010/main" val="1134679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FINISH </a:t>
            </a:r>
            <a:r>
              <a:rPr lang="en-US" b="1" kern="1200" dirty="0" smtClean="0">
                <a:solidFill>
                  <a:srgbClr val="002060"/>
                </a:solidFill>
              </a:rPr>
              <a:t/>
            </a:r>
            <a:br>
              <a:rPr lang="en-US" b="1" kern="1200" dirty="0" smtClean="0">
                <a:solidFill>
                  <a:srgbClr val="002060"/>
                </a:solidFill>
              </a:rPr>
            </a:br>
            <a:r>
              <a:rPr lang="en-US" b="1" kern="1200" dirty="0" smtClean="0">
                <a:solidFill>
                  <a:srgbClr val="002060"/>
                </a:solidFill>
              </a:rPr>
              <a:t>PRODUCT </a:t>
            </a:r>
            <a:r>
              <a:rPr lang="en-US" b="1" kern="1200" dirty="0">
                <a:solidFill>
                  <a:srgbClr val="002060"/>
                </a:solidFill>
              </a:rPr>
              <a:t>TESTING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semiconductor finish product testing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finish product testing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finish product testing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finish product testing result and quality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CU8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4025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PRODUCT INSPECTION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auto inspection product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product auto inspection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product auto inspection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product test result and quality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12249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CU9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42207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PRODUCT PACKING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product packaging process material, equipment and packing tools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Set up machine readiness product packing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product packing process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product packing processing result and quality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Perform outer product packing process and labelling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8879" y="1224909"/>
            <a:ext cx="175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CU10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7836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451758" y="12249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3129" y="1165943"/>
            <a:ext cx="6959600" cy="9501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2060"/>
                </a:solidFill>
              </a:rPr>
              <a:t>SEMICONDUCTOR </a:t>
            </a:r>
            <a:r>
              <a:rPr lang="en-US" b="1" kern="1200" dirty="0" smtClean="0">
                <a:solidFill>
                  <a:srgbClr val="002060"/>
                </a:solidFill>
              </a:rPr>
              <a:t/>
            </a:r>
            <a:br>
              <a:rPr lang="en-US" b="1" kern="1200" dirty="0" smtClean="0">
                <a:solidFill>
                  <a:srgbClr val="002060"/>
                </a:solidFill>
              </a:rPr>
            </a:br>
            <a:r>
              <a:rPr lang="en-US" b="1" kern="1200" dirty="0" smtClean="0">
                <a:solidFill>
                  <a:srgbClr val="002060"/>
                </a:solidFill>
              </a:rPr>
              <a:t>PRE-OPERATION MAINTENANCE</a:t>
            </a:r>
            <a:endParaRPr lang="en-US" b="1" kern="1200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0" y="2446887"/>
            <a:ext cx="7070453" cy="1704204"/>
          </a:xfrm>
        </p:spPr>
        <p:txBody>
          <a:bodyPr/>
          <a:lstStyle/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Identify semiconductor pre-operation maintenance machine inspection requirement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Coordinate pre-operation maintenance machine activity</a:t>
            </a:r>
          </a:p>
          <a:p>
            <a:pPr marL="342900" lvl="1" indent="-34290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kern="1200" dirty="0" smtClean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Execute semiconductor pre-operation maintenance activity </a:t>
            </a:r>
            <a:endParaRPr lang="en-US" sz="1800" kern="12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cs typeface="Abel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979" y="1224909"/>
            <a:ext cx="175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4599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0" y="1533207"/>
            <a:ext cx="8279219" cy="1626942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BUILDING OPERATION </a:t>
            </a:r>
            <a:r>
              <a:rPr lang="en-US" sz="6600" dirty="0">
                <a:solidFill>
                  <a:srgbClr val="002060"/>
                </a:solidFill>
              </a:rPr>
              <a:t>&amp; </a:t>
            </a:r>
            <a:r>
              <a:rPr lang="en-US" sz="6600" dirty="0" smtClean="0">
                <a:solidFill>
                  <a:srgbClr val="002060"/>
                </a:solidFill>
              </a:rPr>
              <a:t>MAINTENANCE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144179"/>
            <a:ext cx="8729644" cy="15294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BUILDING OPERATION &amp; MAINTENANCE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58" y="1339556"/>
            <a:ext cx="1894113" cy="421959"/>
          </a:xfrm>
        </p:spPr>
        <p:txBody>
          <a:bodyPr/>
          <a:lstStyle/>
          <a:p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BC-070-2:2014</a:t>
            </a:r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3734024305"/>
              </p:ext>
            </p:extLst>
          </p:nvPr>
        </p:nvGraphicFramePr>
        <p:xfrm>
          <a:off x="467833" y="1761515"/>
          <a:ext cx="7990366" cy="32174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624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62983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058" marR="85058" marT="85058" marB="8505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BUILDING &amp; CONSTRUCTION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058" marR="85058" marT="85058" marB="8505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BUILDING MAINTENANC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</a:t>
                      </a: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058" marR="85058" marT="85058" marB="8505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BUILDING OPERATION &amp; MAINTENANCE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8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058" marR="85058" marT="85058" marB="8505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BUILDING OPERATION &amp; MAINTENANCE SERVICES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91789"/>
                  </a:ext>
                </a:extLst>
              </a:tr>
              <a:tr h="6581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LEVEL 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058" marR="85058" marT="85058" marB="8505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TWO (2)                    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JOB AREA CODE</a:t>
                      </a: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BC-070-2:2014</a:t>
                      </a:r>
                    </a:p>
                  </a:txBody>
                  <a:tcPr marL="85058" marR="85058" marT="85058" marB="8505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56678" y="754615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160" y="116622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4972" y="34644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47029" y="571402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6318" y="433180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636624" y="497713"/>
            <a:ext cx="1950651" cy="1609487"/>
            <a:chOff x="6892775" y="2371435"/>
            <a:chExt cx="2039400" cy="1220641"/>
          </a:xfrm>
        </p:grpSpPr>
        <p:grpSp>
          <p:nvGrpSpPr>
            <p:cNvPr id="6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BUILDING FINISHES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C01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3" name="Google Shape;522;p33"/>
          <p:cNvGrpSpPr/>
          <p:nvPr/>
        </p:nvGrpSpPr>
        <p:grpSpPr>
          <a:xfrm>
            <a:off x="4795060" y="497714"/>
            <a:ext cx="1950651" cy="1570065"/>
            <a:chOff x="6892775" y="2371435"/>
            <a:chExt cx="2039400" cy="1220641"/>
          </a:xfrm>
        </p:grpSpPr>
        <p:grpSp>
          <p:nvGrpSpPr>
            <p:cNvPr id="7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UILDING ELECTRICAL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SYSTEM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</a:t>
              </a:r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C02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9" name="Google Shape;522;p33"/>
          <p:cNvGrpSpPr/>
          <p:nvPr/>
        </p:nvGrpSpPr>
        <p:grpSpPr>
          <a:xfrm>
            <a:off x="2641200" y="2047999"/>
            <a:ext cx="1950651" cy="1531594"/>
            <a:chOff x="6892775" y="2371435"/>
            <a:chExt cx="2039400" cy="1220641"/>
          </a:xfrm>
        </p:grpSpPr>
        <p:grpSp>
          <p:nvGrpSpPr>
            <p:cNvPr id="8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PLUMBING SYSTEM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2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</a:t>
              </a:r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C04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5" name="Google Shape;522;p33"/>
          <p:cNvGrpSpPr/>
          <p:nvPr/>
        </p:nvGrpSpPr>
        <p:grpSpPr>
          <a:xfrm>
            <a:off x="6963934" y="300944"/>
            <a:ext cx="1950651" cy="1758829"/>
            <a:chOff x="6892775" y="2222288"/>
            <a:chExt cx="2039400" cy="1369788"/>
          </a:xfrm>
        </p:grpSpPr>
        <p:grpSp>
          <p:nvGrpSpPr>
            <p:cNvPr id="8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cxnSp>
            <p:nvCxnSpPr>
              <p:cNvPr id="9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7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11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BUILDING AIR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CONDITIONING AND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MECHANICAL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VENTILATION SYSTEM </a:t>
              </a:r>
            </a:p>
            <a:p>
              <a:pPr lvl="0" algn="ctr"/>
              <a:r>
                <a:rPr lang="en-US" sz="1100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 </a:t>
              </a:r>
              <a:endParaRPr sz="1100"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8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1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</a:t>
              </a:r>
              <a:r>
                <a:rPr lang="en-US" sz="11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C03 </a:t>
              </a:r>
              <a:endParaRPr sz="11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1" name="Google Shape;522;p33"/>
          <p:cNvGrpSpPr/>
          <p:nvPr/>
        </p:nvGrpSpPr>
        <p:grpSpPr>
          <a:xfrm>
            <a:off x="4791330" y="2019516"/>
            <a:ext cx="1950651" cy="1585127"/>
            <a:chOff x="6892775" y="2371435"/>
            <a:chExt cx="2039400" cy="1220641"/>
          </a:xfrm>
        </p:grpSpPr>
        <p:grpSp>
          <p:nvGrpSpPr>
            <p:cNvPr id="9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FIRE PROTECTION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SYSTEM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4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</a:t>
              </a:r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C05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97" name="Google Shape;522;p33"/>
          <p:cNvGrpSpPr/>
          <p:nvPr/>
        </p:nvGrpSpPr>
        <p:grpSpPr>
          <a:xfrm>
            <a:off x="6970298" y="2019516"/>
            <a:ext cx="1950651" cy="1585127"/>
            <a:chOff x="6892775" y="2371435"/>
            <a:chExt cx="2039400" cy="1220641"/>
          </a:xfrm>
        </p:grpSpPr>
        <p:grpSp>
          <p:nvGrpSpPr>
            <p:cNvPr id="9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0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BUILDING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TELECOMMUNICATION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SYSTEM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</a:t>
              </a:r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C06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03" name="Google Shape;522;p33"/>
          <p:cNvGrpSpPr/>
          <p:nvPr/>
        </p:nvGrpSpPr>
        <p:grpSpPr>
          <a:xfrm>
            <a:off x="2641199" y="3529491"/>
            <a:ext cx="1950652" cy="1535546"/>
            <a:chOff x="6892775" y="2371435"/>
            <a:chExt cx="2039400" cy="1220641"/>
          </a:xfrm>
        </p:grpSpPr>
        <p:grpSp>
          <p:nvGrpSpPr>
            <p:cNvPr id="10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0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BUILDING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TELECOMMUNICATION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SYSTEM </a:t>
              </a: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MAINTENANCE </a:t>
              </a:r>
              <a:endParaRPr b="1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BC-070-2:2014 </a:t>
              </a:r>
              <a:r>
                <a:rPr lang="en-US" sz="1200" dirty="0" smtClean="0">
                  <a:solidFill>
                    <a:schemeClr val="dk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C07 </a:t>
              </a:r>
              <a:endParaRPr sz="12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BUILDING FINISHES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MAINTENANCE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building finishes maintenance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building finishes maintenance tools, equipment and material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Repair building finishes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building finishes maintenance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3623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7677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708743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BUILDING ELECTRICAL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SYSTEM MAINTENANCE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055002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building electrical maintenance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building electrical maintenance tools, equipment and material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Service building electrical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Repair building electrical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Replace building electrical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building electrical maintenance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7677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9952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250371" y="42571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42884" y="425716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BUILDING AIR CONDITIONING AND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MECHANICAL VENTILATION SYSTEM </a:t>
            </a:r>
            <a:r>
              <a:rPr lang="en-US" dirty="0" smtClean="0">
                <a:solidFill>
                  <a:srgbClr val="002060"/>
                </a:solidFill>
              </a:rPr>
              <a:t>MAINTENANCE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43071" y="1532488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Identify building air conditioning and mechanical ventilation maintenance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building air conditioning and mechanical ventilation maintenance tools, equipment and material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Service building air conditioning and mechanical ventilation system and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Repair building air conditioning and mechanical ventilation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Replace building air conditioning and mechanical ventilation system and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building air conditioning and mechanical ventilation system maintenance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114" y="4257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0124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truction Workers Icons - Free SVG &amp; PNG Construction Workers Images - 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86" y="980549"/>
            <a:ext cx="2150651" cy="21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ss - Free people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6559" y="1411528"/>
            <a:ext cx="1519168" cy="14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05209" y="3050618"/>
            <a:ext cx="40873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tx1"/>
              </a:solidFill>
              <a:latin typeface="Oxygen" panose="020B0604020202020204" charset="0"/>
              <a:cs typeface="Calibri" panose="020F05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3 years working experience</a:t>
            </a:r>
            <a:endParaRPr lang="en-US" dirty="0">
              <a:solidFill>
                <a:schemeClr val="tx1"/>
              </a:solidFill>
              <a:latin typeface="Oxygen" panose="020B0604020202020204" charset="0"/>
              <a:cs typeface="Calibri" panose="020F05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Age of 21 and above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Serve in one SLDN company only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Passed the NDTS Coach Training Program Course</a:t>
            </a:r>
          </a:p>
          <a:p>
            <a:pPr marL="400050" indent="-400050">
              <a:buAutoNum type="romanLcPeriod" startAt="5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Appointed among full-time employees</a:t>
            </a:r>
          </a:p>
          <a:p>
            <a:r>
              <a:rPr lang="en-US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        and employers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4477" y="3131200"/>
            <a:ext cx="31255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tx1"/>
              </a:solidFill>
              <a:latin typeface="Oxygen" panose="020B0604020202020204" charset="0"/>
              <a:cs typeface="Calibri" panose="020F050202020403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Malaysian </a:t>
            </a:r>
            <a:r>
              <a:rPr lang="en-US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(Age 16 and above)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Newly </a:t>
            </a:r>
            <a:r>
              <a:rPr lang="en-US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Hired or Existing Staffs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Works </a:t>
            </a:r>
            <a:r>
              <a:rPr lang="en-US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Full </a:t>
            </a: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Time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4354" y="580531"/>
            <a:ext cx="5272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C</a:t>
            </a:r>
            <a:r>
              <a:rPr lang="en-US" sz="2000" b="1" dirty="0" err="1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riterias</a:t>
            </a:r>
            <a:r>
              <a:rPr lang="en-US" sz="20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> to become apprentice and coach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19416" y="2937021"/>
            <a:ext cx="7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>Coach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5208" y="2937021"/>
            <a:ext cx="1114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Oxygen" panose="020B0604020202020204" charset="0"/>
                <a:cs typeface="Calibri" panose="020F0502020204030204" pitchFamily="34" charset="0"/>
              </a:rPr>
              <a:t>Apprentice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7677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708743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PLUMBING SYSTEM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MAINTENANCE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055002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plumbing system maintenance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plumbing system maintenance tools, equipment and material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Service plumbing system and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Repair plumbing system and component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plumbing system maintenance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7677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7521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7677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708743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FIRE PROTECTION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SYSTEM MAINTENANCE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055002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fire protection system maintenance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fire protection system maintenance tools, equipment and material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Carry out fire protection system functionality check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 fire protection system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fire protection system maintenance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1" y="7677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2249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424544" y="767709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3257" y="767709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BUILDINGTELE COMMUNICATION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SYSTEM MAINTENANCE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055002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building telecommunication system maintenance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Prepare building telecommunication system maintenance tools and material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Carry out telecommunication system maintenance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telecommunication system maintenance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287" y="76770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CU6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41592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7" y="79748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2913" y="797484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BUILDING SERVICES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CONTRACT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055002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Identify building services contract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Interpret building services contract schedule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Monitor building services contract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Report building services contract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0400" y="79748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CU7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6450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40" y="2055722"/>
            <a:ext cx="8279219" cy="1626942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CONSTRUCTION </a:t>
            </a:r>
            <a:br>
              <a:rPr lang="en-US" sz="7200" dirty="0">
                <a:solidFill>
                  <a:srgbClr val="002060"/>
                </a:solidFill>
              </a:rPr>
            </a:b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56" y="308928"/>
            <a:ext cx="8729644" cy="889114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QMI CONSTRUCTION 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SUPERVISION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44" y="1078297"/>
            <a:ext cx="1894113" cy="421959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C192-004-4:2018</a:t>
            </a:r>
          </a:p>
          <a:p>
            <a:pPr algn="l"/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5" name="Google Shape;1002;p52"/>
          <p:cNvGraphicFramePr/>
          <p:nvPr>
            <p:extLst>
              <p:ext uri="{D42A27DB-BD31-4B8C-83A1-F6EECF244321}">
                <p14:modId xmlns:p14="http://schemas.microsoft.com/office/powerpoint/2010/main" val="2786556756"/>
              </p:ext>
            </p:extLst>
          </p:nvPr>
        </p:nvGraphicFramePr>
        <p:xfrm>
          <a:off x="544033" y="1532914"/>
          <a:ext cx="8070172" cy="33745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601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881590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68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908" marR="85908" marT="85908" marB="8590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(C) MANUFACTURE OF COKE AND REFINED PETROLEUM PRODUCTS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908" marR="85908" marT="85908" marB="8590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(192) MANUFACTURE OF REFINED PETROLEUM PRODUCTS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7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908" marR="85908" marT="85908" marB="8590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DOWNSTREAM CONSTRUCTION &amp; ENGINEERING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908" marR="85908" marT="85908" marB="8590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QMI CONSTRUCTION SUPERVISION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7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5908" marR="85908" marT="85908" marB="85908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FOUR (4)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C192-004-4:2018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5908" marR="85908" marT="85908" marB="85908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90691" y="1216547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173" y="578554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544849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81042" y="1033334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943385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49" name="Google Shape;522;p33"/>
          <p:cNvGrpSpPr/>
          <p:nvPr/>
        </p:nvGrpSpPr>
        <p:grpSpPr>
          <a:xfrm>
            <a:off x="2586859" y="1112553"/>
            <a:ext cx="1950651" cy="1624917"/>
            <a:chOff x="6892775" y="2359732"/>
            <a:chExt cx="2039400" cy="1232343"/>
          </a:xfrm>
        </p:grpSpPr>
        <p:grpSp>
          <p:nvGrpSpPr>
            <p:cNvPr id="50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3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tx1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54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27;p33"/>
            <p:cNvSpPr txBox="1"/>
            <p:nvPr/>
          </p:nvSpPr>
          <p:spPr>
            <a:xfrm>
              <a:off x="6914652" y="2359732"/>
              <a:ext cx="1991744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QMI CONSTRUCTION HSE SUPERVISION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2" name="Google Shape;528;p33"/>
            <p:cNvSpPr txBox="1"/>
            <p:nvPr/>
          </p:nvSpPr>
          <p:spPr>
            <a:xfrm>
              <a:off x="6897559" y="3349075"/>
              <a:ext cx="1975921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C192-004-4:2018-C01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55" name="Google Shape;522;p33"/>
          <p:cNvGrpSpPr/>
          <p:nvPr/>
        </p:nvGrpSpPr>
        <p:grpSpPr>
          <a:xfrm>
            <a:off x="4770347" y="1127985"/>
            <a:ext cx="1950651" cy="1570064"/>
            <a:chOff x="6892775" y="2371435"/>
            <a:chExt cx="2039400" cy="1220640"/>
          </a:xfrm>
        </p:grpSpPr>
        <p:grpSp>
          <p:nvGrpSpPr>
            <p:cNvPr id="56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59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tx1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0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QMI CONSTRUCTION QUALITY SUPERVISION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58" name="Google Shape;528;p33"/>
            <p:cNvSpPr txBox="1"/>
            <p:nvPr/>
          </p:nvSpPr>
          <p:spPr>
            <a:xfrm>
              <a:off x="6906142" y="3349075"/>
              <a:ext cx="2026033" cy="2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C192-004-4:2018-C02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1" name="Google Shape;522;p33"/>
          <p:cNvGrpSpPr/>
          <p:nvPr/>
        </p:nvGrpSpPr>
        <p:grpSpPr>
          <a:xfrm>
            <a:off x="2591435" y="2764734"/>
            <a:ext cx="1950651" cy="1531593"/>
            <a:chOff x="6892775" y="2371435"/>
            <a:chExt cx="2039400" cy="1220640"/>
          </a:xfrm>
        </p:grpSpPr>
        <p:grpSp>
          <p:nvGrpSpPr>
            <p:cNvPr id="62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65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tx1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66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QMI CONSTRUCTION MANAGEMENT OF CHANGE SUPERVISION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4" name="Google Shape;528;p33"/>
            <p:cNvSpPr txBox="1"/>
            <p:nvPr/>
          </p:nvSpPr>
          <p:spPr>
            <a:xfrm>
              <a:off x="6892775" y="3339301"/>
              <a:ext cx="1975921" cy="242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C192-004-4:2018-C04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7" name="Google Shape;522;p33"/>
          <p:cNvGrpSpPr/>
          <p:nvPr/>
        </p:nvGrpSpPr>
        <p:grpSpPr>
          <a:xfrm>
            <a:off x="6801434" y="931214"/>
            <a:ext cx="1952516" cy="1794748"/>
            <a:chOff x="6892775" y="2222288"/>
            <a:chExt cx="2041350" cy="1397762"/>
          </a:xfrm>
        </p:grpSpPr>
        <p:grpSp>
          <p:nvGrpSpPr>
            <p:cNvPr id="10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1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tx1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11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0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QMI CONSTRUCTION SCHEDULE SUPERVISION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1" name="Google Shape;528;p33"/>
            <p:cNvSpPr txBox="1"/>
            <p:nvPr/>
          </p:nvSpPr>
          <p:spPr>
            <a:xfrm>
              <a:off x="6905279" y="3318880"/>
              <a:ext cx="2028846" cy="301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C192-004-4:2018-C03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14" name="Google Shape;522;p33"/>
          <p:cNvGrpSpPr/>
          <p:nvPr/>
        </p:nvGrpSpPr>
        <p:grpSpPr>
          <a:xfrm>
            <a:off x="4664205" y="2711201"/>
            <a:ext cx="2077189" cy="1616911"/>
            <a:chOff x="6785706" y="2371435"/>
            <a:chExt cx="2171696" cy="1245116"/>
          </a:xfrm>
        </p:grpSpPr>
        <p:grpSp>
          <p:nvGrpSpPr>
            <p:cNvPr id="11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11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tx1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11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6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QMI CONSTRUCTION DOCUMENT EXECUTION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7" name="Google Shape;528;p33"/>
            <p:cNvSpPr txBox="1"/>
            <p:nvPr/>
          </p:nvSpPr>
          <p:spPr>
            <a:xfrm>
              <a:off x="6785706" y="3310792"/>
              <a:ext cx="2171696" cy="305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latin typeface="Montserrat Black" pitchFamily="2" charset="0"/>
                </a:rPr>
                <a:t>C192-004-4:2018-C05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QMI CONSTRUCTION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HSE SUPERVISION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Site Safety Assessment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Job Safety/Hazard Analysis (JSA/JHA)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Permit to Work (PTW)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Toolbox Meeting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Monitor HSE Work Compliance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42108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QMI CONSTRUCTION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QUALITY SUPERVISION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Inspect Equipment Installation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Interpret Technical Document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Record Non-Conformance Installation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Carry Out Corrective Action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Perform Equipment Function Test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Perform QMI System Gas Free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Compile Function Test Report 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9753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QMI CONSTRUCTION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SCHEDULE SUPERVISION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50" y="2065888"/>
            <a:ext cx="7070453" cy="2201312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Interpret Work Schedule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Carry Out Job Assignment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Inspect Tools &amp; Equipment Readiness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Inspect Construction Material Readiness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Carry Out Job Progress Monitoring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Carry Out Corrective Action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Prepare Work Closure Report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610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6129" y="3540323"/>
            <a:ext cx="48399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US" sz="13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Trainee Registration Fee 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RM100</a:t>
            </a:r>
            <a:r>
              <a:rPr lang="en-US" sz="13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per </a:t>
            </a:r>
            <a:r>
              <a:rPr lang="en-US" b="1" dirty="0" err="1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pax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.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Company may bear the cost and HRDC SBL- </a:t>
            </a:r>
            <a:r>
              <a:rPr lang="en-US" dirty="0" err="1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Khas</a:t>
            </a:r>
            <a:r>
              <a:rPr lang="en-US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claimable</a:t>
            </a:r>
            <a:endParaRPr lang="en-MY" dirty="0">
              <a:solidFill>
                <a:schemeClr val="tx1"/>
              </a:solidFill>
              <a:latin typeface="Oxygen" panose="020B0604020202020204" charset="0"/>
              <a:cs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356" y="592553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Oxygen" panose="020B0604020202020204" charset="0"/>
                <a:cs typeface="Calibri" panose="020F0502020204030204"/>
              </a:rPr>
              <a:t>Coach Induction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3823" y="1512710"/>
            <a:ext cx="3506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1 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full day or 2 half day </a:t>
            </a:r>
            <a:r>
              <a:rPr lang="en-US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(8 hours in total).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21521" y="854163"/>
            <a:ext cx="1270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21521" y="854163"/>
            <a:ext cx="0" cy="138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79729" y="854163"/>
            <a:ext cx="0" cy="135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0974" y="2366360"/>
            <a:ext cx="2121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Oxygen" panose="020B0604020202020204" charset="0"/>
                <a:cs typeface="Calibri" panose="020F0502020204030204"/>
              </a:rPr>
              <a:t>Public Coach </a:t>
            </a:r>
            <a:r>
              <a:rPr lang="en-US" b="1" u="sng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/>
              </a:rPr>
              <a:t>Induction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8391" y="2340236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Oxygen" panose="020B0604020202020204" charset="0"/>
                <a:cs typeface="Calibri" panose="020F0502020204030204"/>
              </a:rPr>
              <a:t>In House Coach </a:t>
            </a:r>
            <a:r>
              <a:rPr lang="en-US" b="1" u="sng" dirty="0" smtClean="0">
                <a:solidFill>
                  <a:srgbClr val="002060"/>
                </a:solidFill>
                <a:latin typeface="Oxygen" panose="020B0604020202020204" charset="0"/>
                <a:cs typeface="Calibri" panose="020F0502020204030204"/>
              </a:rPr>
              <a:t>Induction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53823" y="1767668"/>
            <a:ext cx="2429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HRDC SBL-</a:t>
            </a:r>
            <a:r>
              <a:rPr lang="en-US" b="1" dirty="0" err="1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Khas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claimable.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19644" y="1096443"/>
            <a:ext cx="2373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To be classified as coach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0974" y="2767085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RM 100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/</a:t>
            </a:r>
            <a:r>
              <a:rPr lang="en-US" b="1" dirty="0" err="1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pax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: &gt; more than 10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RM 200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/</a:t>
            </a:r>
            <a:r>
              <a:rPr lang="en-US" b="1" dirty="0" err="1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pax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: &lt; less than 10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78391" y="2694794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RM2,000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 per session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78391" y="3011118"/>
            <a:ext cx="261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up 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to 50 </a:t>
            </a:r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coaches per session</a:t>
            </a:r>
            <a:endParaRPr lang="en-US" b="1" dirty="0"/>
          </a:p>
        </p:txBody>
      </p:sp>
      <p:pic>
        <p:nvPicPr>
          <p:cNvPr id="24" name="Picture 24" descr="Plus sign - Free signs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22" y="3118464"/>
            <a:ext cx="424417" cy="4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31326" y="1093575"/>
            <a:ext cx="1204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Oxygen" panose="020B0604020202020204" charset="0"/>
                <a:cs typeface="Calibri" panose="020F0502020204030204"/>
              </a:rPr>
              <a:t>Objective :</a:t>
            </a:r>
            <a: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Oxygen" panose="020B0604020202020204" charset="0"/>
                <a:cs typeface="Calibri" panose="020F0502020204030204" pitchFamily="34" charset="0"/>
              </a:rPr>
            </a:b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109432" y="854163"/>
            <a:ext cx="1270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7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232230" y="823895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4743" y="839372"/>
            <a:ext cx="7032171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QMI CONSTRUCTION </a:t>
            </a:r>
            <a:r>
              <a:rPr lang="en-US" dirty="0" smtClean="0">
                <a:solidFill>
                  <a:srgbClr val="002060"/>
                </a:solidFill>
              </a:rPr>
              <a:t>MANAGEMENT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CHANGE </a:t>
            </a:r>
            <a:r>
              <a:rPr lang="en-US" dirty="0">
                <a:solidFill>
                  <a:srgbClr val="002060"/>
                </a:solidFill>
              </a:rPr>
              <a:t>SUPERVISION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065888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Interpret Management of Change (MOC) Document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Manage Resources Requirements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Job Progress Monitoring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Corrective Action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Work Closure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973" y="82389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2570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2047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823895"/>
            <a:ext cx="7032171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QMI CONSTRUCTION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DOCUMENT EXECUTION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065888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Mark Up Drawings/Technical Document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Punch List Closure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Punch List Closure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Compile QMI Technical Document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Compile Construction Execution Document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2047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7496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40" y="2055722"/>
            <a:ext cx="8279219" cy="1626942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RUBBER INDUSTRY </a:t>
            </a:r>
            <a:r>
              <a:rPr lang="en-US" sz="7200" dirty="0">
                <a:solidFill>
                  <a:srgbClr val="002060"/>
                </a:solidFill>
              </a:rPr>
              <a:t/>
            </a:r>
            <a:br>
              <a:rPr lang="en-US" sz="7200" dirty="0">
                <a:solidFill>
                  <a:srgbClr val="002060"/>
                </a:solidFill>
              </a:rPr>
            </a:b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56" y="415845"/>
            <a:ext cx="8729644" cy="889114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LATEX COMPOUNDING PRODUCTION 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22" y="1304959"/>
            <a:ext cx="1894113" cy="421959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RB-013-2:2016</a:t>
            </a:r>
          </a:p>
          <a:p>
            <a:pPr algn="l"/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6" name="Google Shape;1002;p52"/>
          <p:cNvGraphicFramePr/>
          <p:nvPr>
            <p:extLst>
              <p:ext uri="{D42A27DB-BD31-4B8C-83A1-F6EECF244321}">
                <p14:modId xmlns:p14="http://schemas.microsoft.com/office/powerpoint/2010/main" val="3529169370"/>
              </p:ext>
            </p:extLst>
          </p:nvPr>
        </p:nvGraphicFramePr>
        <p:xfrm>
          <a:off x="414356" y="1733187"/>
          <a:ext cx="8218199" cy="32476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511">
                  <a:extLst>
                    <a:ext uri="{9D8B030D-6E8A-4147-A177-3AD203B41FA5}">
                      <a16:colId xmlns:a16="http://schemas.microsoft.com/office/drawing/2014/main" val="2993010029"/>
                    </a:ext>
                  </a:extLst>
                </a:gridCol>
                <a:gridCol w="1916103">
                  <a:extLst>
                    <a:ext uri="{9D8B030D-6E8A-4147-A177-3AD203B41FA5}">
                      <a16:colId xmlns:a16="http://schemas.microsoft.com/office/drawing/2014/main" val="1580000253"/>
                    </a:ext>
                  </a:extLst>
                </a:gridCol>
              </a:tblGrid>
              <a:tr h="539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>
                          <a:latin typeface="Nunito" panose="020B0604020202020204" charset="0"/>
                          <a:cs typeface="Nunito" panose="020B0604020202020204" charset="0"/>
                        </a:rPr>
                        <a:t>RESOURCE BASED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 panose="020B0604020202020204" charset="0"/>
                        <a:ea typeface="Nunito"/>
                        <a:cs typeface="Nunito" panose="020B0604020202020204" charset="0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SUB</a:t>
                      </a: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SECTOR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RUBBER AND LATEX BASED INDUSTRY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JOB AREA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LATEX COMPOUNDING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TITLE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LATEX COMPOUNDING PRODUCTION OPERATION 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 smtClean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NOSS LEVEL</a:t>
                      </a:r>
                      <a:endParaRPr sz="1900" b="1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87484" marR="87484" marT="87484" marB="8748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TWO (2)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NOSS</a:t>
                      </a:r>
                      <a:r>
                        <a:rPr lang="en-US" sz="1700" b="1" baseline="0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CODE</a:t>
                      </a:r>
                      <a:endParaRPr lang="en-US" sz="1700" b="1" dirty="0" smtClean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 smtClean="0"/>
                        <a:t>RB-013-2:2016</a:t>
                      </a:r>
                      <a:endParaRPr sz="1700" b="1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87484" marR="87484" marT="87484" marB="8748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3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2"/>
          <p:cNvSpPr txBox="1">
            <a:spLocks/>
          </p:cNvSpPr>
          <p:nvPr/>
        </p:nvSpPr>
        <p:spPr>
          <a:xfrm>
            <a:off x="290691" y="1216547"/>
            <a:ext cx="2010075" cy="1032175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Montserrat ExtraBold" panose="020B0604020202020204" charset="0"/>
                <a:cs typeface="Montserrat ExtraBold" panose="020B0604020202020204" charset="0"/>
              </a:rPr>
              <a:t>CORE</a:t>
            </a:r>
            <a:endParaRPr lang="en-US" sz="4400" dirty="0">
              <a:solidFill>
                <a:srgbClr val="002060"/>
              </a:solidFill>
              <a:latin typeface="Montserrat ExtraBold" panose="020B0604020202020204" charset="0"/>
              <a:cs typeface="Montserrat ExtraBold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173" y="578554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</a:t>
            </a:r>
            <a:endParaRPr lang="en-US" sz="2000" dirty="0">
              <a:latin typeface="Abel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7075" y="544849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 smtClean="0">
                <a:latin typeface="Abel" panose="020B0604020202020204" charset="0"/>
              </a:rPr>
              <a:t>COMPETENCY UNIT</a:t>
            </a:r>
            <a:endParaRPr lang="en-US" sz="2000" dirty="0">
              <a:latin typeface="Abel" panose="020B0604020202020204" charset="0"/>
            </a:endParaRPr>
          </a:p>
        </p:txBody>
      </p:sp>
      <p:cxnSp>
        <p:nvCxnSpPr>
          <p:cNvPr id="23" name="Google Shape;867;p48"/>
          <p:cNvCxnSpPr/>
          <p:nvPr/>
        </p:nvCxnSpPr>
        <p:spPr>
          <a:xfrm rot="10800000" flipV="1">
            <a:off x="281042" y="1033334"/>
            <a:ext cx="2154455" cy="792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867;p48"/>
          <p:cNvCxnSpPr/>
          <p:nvPr/>
        </p:nvCxnSpPr>
        <p:spPr>
          <a:xfrm rot="10800000" flipV="1">
            <a:off x="2648421" y="943385"/>
            <a:ext cx="6270901" cy="67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37" name="Google Shape;522;p33"/>
          <p:cNvGrpSpPr/>
          <p:nvPr/>
        </p:nvGrpSpPr>
        <p:grpSpPr>
          <a:xfrm>
            <a:off x="2554586" y="1101712"/>
            <a:ext cx="1950651" cy="1609487"/>
            <a:chOff x="6892775" y="2371435"/>
            <a:chExt cx="2039400" cy="1220641"/>
          </a:xfrm>
        </p:grpSpPr>
        <p:grpSp>
          <p:nvGrpSpPr>
            <p:cNvPr id="38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1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tx1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2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LATEX COMPOUNDING RAW MATERIALS ARRANGEMENT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0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>
                  <a:latin typeface="Montserrat Black" pitchFamily="2" charset="0"/>
                </a:rPr>
                <a:t>RB-013-2:2016-C01</a:t>
              </a:r>
              <a:endParaRPr sz="1200" b="1" dirty="0">
                <a:solidFill>
                  <a:schemeClr val="tx1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43" name="Google Shape;522;p33"/>
          <p:cNvGrpSpPr/>
          <p:nvPr/>
        </p:nvGrpSpPr>
        <p:grpSpPr>
          <a:xfrm>
            <a:off x="4738074" y="1101713"/>
            <a:ext cx="1950651" cy="1570065"/>
            <a:chOff x="6892775" y="2371435"/>
            <a:chExt cx="2039400" cy="1220641"/>
          </a:xfrm>
        </p:grpSpPr>
        <p:grpSp>
          <p:nvGrpSpPr>
            <p:cNvPr id="44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47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48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5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LATEX COMPOUNDING SOLUTION PREPARATION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46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bg1">
                      <a:lumMod val="10000"/>
                    </a:schemeClr>
                  </a:solidFill>
                  <a:latin typeface="Montserrat Black" pitchFamily="2" charset="0"/>
                </a:rPr>
                <a:t>RB-013-2:2016-C02</a:t>
              </a:r>
              <a:endParaRPr sz="1200" b="1" dirty="0">
                <a:solidFill>
                  <a:schemeClr val="bg1">
                    <a:lumMod val="10000"/>
                  </a:schemeClr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68" name="Google Shape;522;p33"/>
          <p:cNvGrpSpPr/>
          <p:nvPr/>
        </p:nvGrpSpPr>
        <p:grpSpPr>
          <a:xfrm>
            <a:off x="2559162" y="2764732"/>
            <a:ext cx="1950651" cy="1531594"/>
            <a:chOff x="6892775" y="2371435"/>
            <a:chExt cx="2039400" cy="1220641"/>
          </a:xfrm>
        </p:grpSpPr>
        <p:grpSp>
          <p:nvGrpSpPr>
            <p:cNvPr id="69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2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3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LATEX COMPOUNDING EMULSION PREPARATION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1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bg1">
                      <a:lumMod val="10000"/>
                    </a:schemeClr>
                  </a:solidFill>
                  <a:latin typeface="Montserrat Black" pitchFamily="2" charset="0"/>
                </a:rPr>
                <a:t>RB-013-2:2016-C04</a:t>
              </a:r>
              <a:endParaRPr sz="1200" b="1" dirty="0">
                <a:solidFill>
                  <a:schemeClr val="bg1">
                    <a:lumMod val="10000"/>
                  </a:schemeClr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74" name="Google Shape;522;p33"/>
          <p:cNvGrpSpPr/>
          <p:nvPr/>
        </p:nvGrpSpPr>
        <p:grpSpPr>
          <a:xfrm>
            <a:off x="6801435" y="904945"/>
            <a:ext cx="1950651" cy="1758829"/>
            <a:chOff x="6892775" y="2222288"/>
            <a:chExt cx="2039400" cy="1369788"/>
          </a:xfrm>
        </p:grpSpPr>
        <p:grpSp>
          <p:nvGrpSpPr>
            <p:cNvPr id="75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78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79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6" name="Google Shape;527;p33"/>
            <p:cNvSpPr txBox="1"/>
            <p:nvPr/>
          </p:nvSpPr>
          <p:spPr>
            <a:xfrm>
              <a:off x="6952354" y="2222288"/>
              <a:ext cx="1838400" cy="122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b="1" dirty="0" smtClean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LATEX COMPOUNDING DISPERSION PREPARATION </a:t>
              </a:r>
              <a:endParaRPr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7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bg1">
                      <a:lumMod val="10000"/>
                    </a:schemeClr>
                  </a:solidFill>
                  <a:latin typeface="Montserrat Black" pitchFamily="2" charset="0"/>
                </a:rPr>
                <a:t>RB-013-2:2016-C03</a:t>
              </a:r>
              <a:endParaRPr sz="1200" b="1" dirty="0">
                <a:solidFill>
                  <a:schemeClr val="bg1">
                    <a:lumMod val="10000"/>
                  </a:schemeClr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0" name="Google Shape;522;p33"/>
          <p:cNvGrpSpPr/>
          <p:nvPr/>
        </p:nvGrpSpPr>
        <p:grpSpPr>
          <a:xfrm>
            <a:off x="4734344" y="2711197"/>
            <a:ext cx="1950651" cy="1585127"/>
            <a:chOff x="6892775" y="2371435"/>
            <a:chExt cx="2039400" cy="1220641"/>
          </a:xfrm>
        </p:grpSpPr>
        <p:grpSp>
          <p:nvGrpSpPr>
            <p:cNvPr id="81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84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85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2" name="Google Shape;527;p33"/>
            <p:cNvSpPr txBox="1"/>
            <p:nvPr/>
          </p:nvSpPr>
          <p:spPr>
            <a:xfrm>
              <a:off x="6952354" y="2371435"/>
              <a:ext cx="1838400" cy="1078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LATEX COMPOUNDING COLOUR PREPARATION 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3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bg1">
                      <a:lumMod val="10000"/>
                    </a:schemeClr>
                  </a:solidFill>
                  <a:latin typeface="Montserrat Black" pitchFamily="2" charset="0"/>
                </a:rPr>
                <a:t>RB-013-2:2016-C05</a:t>
              </a:r>
              <a:endParaRPr sz="1200" b="1" dirty="0">
                <a:solidFill>
                  <a:schemeClr val="bg1">
                    <a:lumMod val="10000"/>
                  </a:schemeClr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86" name="Google Shape;522;p33"/>
          <p:cNvGrpSpPr/>
          <p:nvPr/>
        </p:nvGrpSpPr>
        <p:grpSpPr>
          <a:xfrm>
            <a:off x="6801435" y="2711197"/>
            <a:ext cx="1950651" cy="1585127"/>
            <a:chOff x="6892775" y="2371435"/>
            <a:chExt cx="2039400" cy="1220641"/>
          </a:xfrm>
        </p:grpSpPr>
        <p:grpSp>
          <p:nvGrpSpPr>
            <p:cNvPr id="87" name="Google Shape;523;p33"/>
            <p:cNvGrpSpPr/>
            <p:nvPr/>
          </p:nvGrpSpPr>
          <p:grpSpPr>
            <a:xfrm>
              <a:off x="6892775" y="2458525"/>
              <a:ext cx="2039400" cy="1133550"/>
              <a:chOff x="3878800" y="403150"/>
              <a:chExt cx="2039400" cy="1133550"/>
            </a:xfrm>
          </p:grpSpPr>
          <p:sp>
            <p:nvSpPr>
              <p:cNvPr id="90" name="Google Shape;525;p33"/>
              <p:cNvSpPr/>
              <p:nvPr/>
            </p:nvSpPr>
            <p:spPr>
              <a:xfrm>
                <a:off x="3878800" y="403150"/>
                <a:ext cx="2039400" cy="113355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rgbClr val="002060"/>
                  </a:solidFill>
                  <a:latin typeface="Montserrat Black" pitchFamily="2" charset="0"/>
                </a:endParaRPr>
              </a:p>
            </p:txBody>
          </p:sp>
          <p:cxnSp>
            <p:nvCxnSpPr>
              <p:cNvPr id="91" name="Google Shape;526;p33"/>
              <p:cNvCxnSpPr/>
              <p:nvPr/>
            </p:nvCxnSpPr>
            <p:spPr>
              <a:xfrm>
                <a:off x="3878800" y="1283926"/>
                <a:ext cx="203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Google Shape;527;p33"/>
            <p:cNvSpPr txBox="1"/>
            <p:nvPr/>
          </p:nvSpPr>
          <p:spPr>
            <a:xfrm>
              <a:off x="6952354" y="2371435"/>
              <a:ext cx="1838400" cy="1078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Montserrat Black" pitchFamily="2" charset="0"/>
                </a:rPr>
                <a:t>LATEX COMPOUND MIXING</a:t>
              </a:r>
              <a:endParaRPr lang="en-US" b="1" dirty="0">
                <a:solidFill>
                  <a:srgbClr val="002060"/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9" name="Google Shape;528;p33"/>
            <p:cNvSpPr txBox="1"/>
            <p:nvPr/>
          </p:nvSpPr>
          <p:spPr>
            <a:xfrm>
              <a:off x="6991325" y="3349076"/>
              <a:ext cx="18384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1200" dirty="0" smtClean="0">
                  <a:solidFill>
                    <a:schemeClr val="bg1">
                      <a:lumMod val="10000"/>
                    </a:schemeClr>
                  </a:solidFill>
                  <a:latin typeface="Montserrat Black" pitchFamily="2" charset="0"/>
                </a:rPr>
                <a:t>RB-013-2:2016-C06</a:t>
              </a:r>
              <a:endParaRPr sz="1200" b="1" dirty="0">
                <a:solidFill>
                  <a:schemeClr val="bg1">
                    <a:lumMod val="10000"/>
                  </a:schemeClr>
                </a:solidFill>
                <a:latin typeface="Montserrat Black" pitchFamily="2" charset="0"/>
                <a:ea typeface="Montserrat Black"/>
                <a:cs typeface="Montserrat Black"/>
                <a:sym typeface="Montserrat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2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LATEX COMPOUNDING RAW MATERIALS ARRANGEMENT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Handle incoming raw materials procedure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raw materials quantity requirement compliance to formulation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materials holding area condition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Assemble materials preparation equipment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Carry out raw materials relocation 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CU1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9544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LATEX COMPOUNDING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SOLUTION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29" y="2185630"/>
            <a:ext cx="7070453" cy="1704204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Review solution preparation requirement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Inspect solution materials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Weigh solution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Prepare compounding solution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Adjust prepared solution parameter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CU2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7613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98338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77029" y="839372"/>
            <a:ext cx="6959600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LATEX COMPOUNDING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DISPERSION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3" y="2065888"/>
            <a:ext cx="7070453" cy="1796110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Review dispersion preparation requirement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Inspect dispersion materials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Weigh dispersion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Grind dispersion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Adjust prepared dispersion 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9833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CU3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9602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77684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893161"/>
            <a:ext cx="7032171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LATEX COMPOUNDING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EMULSION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065888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Review emulsion preparation requirement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Inspect emulsion materials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Weight emulsion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Prepare compounding emulsion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bel" panose="020B0604020202020204" charset="0"/>
                <a:cs typeface="Abel" panose="020B0604020202020204" charset="0"/>
              </a:rPr>
              <a:t>Adjust prepared emulsion</a:t>
            </a:r>
            <a:endParaRPr lang="en-US" sz="1800" dirty="0">
              <a:solidFill>
                <a:schemeClr val="tx1"/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7768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CU4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6775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1;p46"/>
          <p:cNvSpPr/>
          <p:nvPr/>
        </p:nvSpPr>
        <p:spPr>
          <a:xfrm>
            <a:off x="1175658" y="820476"/>
            <a:ext cx="1792513" cy="890549"/>
          </a:xfrm>
          <a:prstGeom prst="flowChartPreparation">
            <a:avLst/>
          </a:prstGeom>
          <a:solidFill>
            <a:srgbClr val="A0C8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8171" y="823895"/>
            <a:ext cx="7032171" cy="9501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LATEX COMPOUNDING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COLOUR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 rot="-288">
            <a:off x="1175732" y="2065888"/>
            <a:ext cx="7070453" cy="1765879"/>
          </a:xfrm>
        </p:spPr>
        <p:txBody>
          <a:bodyPr/>
          <a:lstStyle/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Review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colour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 preparation requirement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Inspect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colour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Weigh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colour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 materials 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Prepare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colour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 for mixing</a:t>
            </a:r>
          </a:p>
          <a:p>
            <a:pPr lvl="0" indent="-457200">
              <a:buClr>
                <a:srgbClr val="002060"/>
              </a:buClr>
              <a:buSzPct val="103000"/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Adjust prepared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  <a:cs typeface="Abel" panose="020B0604020202020204" charset="0"/>
              </a:rPr>
              <a:t>colour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bel" panose="020B0604020202020204" charset="0"/>
              <a:ea typeface="Abel"/>
              <a:cs typeface="Abel" panose="020B0604020202020204" charset="0"/>
              <a:sym typeface="A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401" y="82047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Abel"/>
                <a:ea typeface="Abel"/>
                <a:cs typeface="Abel"/>
                <a:sym typeface="Abel"/>
              </a:rPr>
              <a:t>CU5</a:t>
            </a:r>
            <a:endParaRPr lang="en-US" sz="4800" b="1" dirty="0">
              <a:solidFill>
                <a:srgbClr val="00206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31253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ligent Process Automation (IPA) for Business by Slidesgo">
  <a:themeElements>
    <a:clrScheme name="Simple Light">
      <a:dk1>
        <a:srgbClr val="141414"/>
      </a:dk1>
      <a:lt1>
        <a:srgbClr val="FBFBFB"/>
      </a:lt1>
      <a:dk2>
        <a:srgbClr val="EEF0EB"/>
      </a:dk2>
      <a:lt2>
        <a:srgbClr val="BCB2B0"/>
      </a:lt2>
      <a:accent1>
        <a:srgbClr val="C4B9C8"/>
      </a:accent1>
      <a:accent2>
        <a:srgbClr val="5B3B5A"/>
      </a:accent2>
      <a:accent3>
        <a:srgbClr val="153243"/>
      </a:accent3>
      <a:accent4>
        <a:srgbClr val="284B63"/>
      </a:accent4>
      <a:accent5>
        <a:srgbClr val="AADDE0"/>
      </a:accent5>
      <a:accent6>
        <a:srgbClr val="535353"/>
      </a:accent6>
      <a:hlink>
        <a:srgbClr val="FBFBF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094C16368F6478A506A7136D03506" ma:contentTypeVersion="12" ma:contentTypeDescription="Create a new document." ma:contentTypeScope="" ma:versionID="171ea3d2e3eef475152fdb8057845d59">
  <xsd:schema xmlns:xsd="http://www.w3.org/2001/XMLSchema" xmlns:xs="http://www.w3.org/2001/XMLSchema" xmlns:p="http://schemas.microsoft.com/office/2006/metadata/properties" xmlns:ns3="cd481c43-c745-484f-a4ab-bcbb961c6eb9" xmlns:ns4="14a10914-09fb-498e-9046-75217db88c71" targetNamespace="http://schemas.microsoft.com/office/2006/metadata/properties" ma:root="true" ma:fieldsID="b1d4f03e54cce7d79a15ce9f884da82c" ns3:_="" ns4:_="">
    <xsd:import namespace="cd481c43-c745-484f-a4ab-bcbb961c6eb9"/>
    <xsd:import namespace="14a10914-09fb-498e-9046-75217db88c71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81c43-c745-484f-a4ab-bcbb961c6eb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10914-09fb-498e-9046-75217db88c7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481c43-c745-484f-a4ab-bcbb961c6eb9" xsi:nil="true"/>
  </documentManagement>
</p:properties>
</file>

<file path=customXml/itemProps1.xml><?xml version="1.0" encoding="utf-8"?>
<ds:datastoreItem xmlns:ds="http://schemas.openxmlformats.org/officeDocument/2006/customXml" ds:itemID="{F08CAE75-D6FC-4F9C-B956-C0C8DAB8A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81c43-c745-484f-a4ab-bcbb961c6eb9"/>
    <ds:schemaRef ds:uri="14a10914-09fb-498e-9046-75217db88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02AA2-E8F6-47B5-906D-A024876E7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6335E-9BF4-4E5B-ADEB-2B764289AD48}">
  <ds:schemaRefs>
    <ds:schemaRef ds:uri="cd481c43-c745-484f-a4ab-bcbb961c6eb9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4a10914-09fb-498e-9046-75217db88c7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6693</Words>
  <Application>Microsoft Office PowerPoint</Application>
  <PresentationFormat>On-screen Show (16:9)</PresentationFormat>
  <Paragraphs>1830</Paragraphs>
  <Slides>205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205</vt:i4>
      </vt:variant>
    </vt:vector>
  </HeadingPairs>
  <TitlesOfParts>
    <vt:vector size="218" baseType="lpstr">
      <vt:lpstr>Arial Black</vt:lpstr>
      <vt:lpstr>Arial</vt:lpstr>
      <vt:lpstr>Montserrat Black</vt:lpstr>
      <vt:lpstr>Montserrat</vt:lpstr>
      <vt:lpstr>Nunito</vt:lpstr>
      <vt:lpstr>Montserrat ExtraBold</vt:lpstr>
      <vt:lpstr>Abel</vt:lpstr>
      <vt:lpstr>Mongolian Baiti</vt:lpstr>
      <vt:lpstr>Berlin Sans FB Demi</vt:lpstr>
      <vt:lpstr>Oxygen</vt:lpstr>
      <vt:lpstr>Wingdings</vt:lpstr>
      <vt:lpstr>Calibri</vt:lpstr>
      <vt:lpstr>Intelligent Process Automation (IPA) for Business by Slidesgo</vt:lpstr>
      <vt:lpstr>Employee Development &amp;  Retention Programme under  National Dual Training System (NDTS)  </vt:lpstr>
      <vt:lpstr>Apprenticeship Programme  for existing staff</vt:lpstr>
      <vt:lpstr>PowerPoint Presentation</vt:lpstr>
      <vt:lpstr>Programme Information </vt:lpstr>
      <vt:lpstr>PowerPoint Presentation</vt:lpstr>
      <vt:lpstr>Programme Information </vt:lpstr>
      <vt:lpstr>PowerPoint Presentation</vt:lpstr>
      <vt:lpstr>PowerPoint Presentation</vt:lpstr>
      <vt:lpstr>PowerPoint Presentation</vt:lpstr>
      <vt:lpstr>DIVERSITY SKILLS</vt:lpstr>
      <vt:lpstr>The programme is suitable for positions from operators, supervisors, team leaders, executives, assistant managers and managers from various departments and industries. </vt:lpstr>
      <vt:lpstr>QUALITY CONTROL</vt:lpstr>
      <vt:lpstr>INDUSTRIAL QUALITY CONTROL</vt:lpstr>
      <vt:lpstr>PowerPoint Presentation</vt:lpstr>
      <vt:lpstr>PRODUCT / PROCESS  INSPECTION</vt:lpstr>
      <vt:lpstr>PROCESS QUALITY  IMPROVEMENT</vt:lpstr>
      <vt:lpstr>MEASURING EQUIPMENT  HANDLING</vt:lpstr>
      <vt:lpstr>LEAN SIX SIGMA (OPERATION)</vt:lpstr>
      <vt:lpstr>LEAN PRODUCTION SYSTEM (LPS) OPERATION</vt:lpstr>
      <vt:lpstr>PowerPoint Presentation</vt:lpstr>
      <vt:lpstr>PowerPoint Presentation</vt:lpstr>
      <vt:lpstr>J.I.T IN METAL PRODUCT  OPERATION </vt:lpstr>
      <vt:lpstr>J.I.T IN POLYMER  PRODUCT OPERATION </vt:lpstr>
      <vt:lpstr>J.I.T IN COMPOSITE  PRODUCT OPERATION</vt:lpstr>
      <vt:lpstr>J.I.T IN CERAMIC  PRODUCT OPERATION </vt:lpstr>
      <vt:lpstr>J.I.T IN ASSEMBLY  PRODUCT OPERATION </vt:lpstr>
      <vt:lpstr>JIDOKA IN METAL  PRODUCT OPERATION </vt:lpstr>
      <vt:lpstr>JIDOKA IN POLYMER  PRODUCT OPERATION</vt:lpstr>
      <vt:lpstr> JIDOKA IN CERAMIC  PRODUCT OPERATION</vt:lpstr>
      <vt:lpstr> JIDOKA IN COMPOSITE  PRODUCT OPERATION </vt:lpstr>
      <vt:lpstr> JIDOKA IN ASSEMBLY PRODUCT OPERATION</vt:lpstr>
      <vt:lpstr> 5S ACTIVITIES </vt:lpstr>
      <vt:lpstr> WASTE (MUDA),INCONSISTENCY(MURA)  &amp; IRRATIONALITY(MURI) IDENTIFICATION</vt:lpstr>
      <vt:lpstr>ELECTRONIC</vt:lpstr>
      <vt:lpstr>A. ELECTRONIC COMPONENTS AND BOARDS TESTING,TROUBLESHOOTING AND MAINTENANCE</vt:lpstr>
      <vt:lpstr>PowerPoint Presentation</vt:lpstr>
      <vt:lpstr>ELECTRONIC PARTS  TESTING</vt:lpstr>
      <vt:lpstr>ELECTRONIC PRINTED CIRCUIT BOARD ASSEMBLY (PCBA) TESTING</vt:lpstr>
      <vt:lpstr>ELECTRONIC COMPONENTS AND PRINTED CIRCUIT BOARD ASSEMBLY (PCBA) FIRST  LEVEL TROUBLESHOOTING</vt:lpstr>
      <vt:lpstr>ELECTRONIC COMPONENTS  REPLACEMENT</vt:lpstr>
      <vt:lpstr>IN-CIRCUIT TESTER (ICT)  MAINTENANCE</vt:lpstr>
      <vt:lpstr>B. CONSUMER ELECTRONICS PRODUCT  MANUFACTURING</vt:lpstr>
      <vt:lpstr>PowerPoint Presentation</vt:lpstr>
      <vt:lpstr>CONSUMER ELECTRONIC PRINTED  WIRING BOARD (PWB) ASSEMBLY</vt:lpstr>
      <vt:lpstr>CONSUMER ELECTRONIC FINISH  PRODUCT ASSEMBLY</vt:lpstr>
      <vt:lpstr>CONSUMER ELECTRONIC  PRODUCT INTEGRATION</vt:lpstr>
      <vt:lpstr>CONSUMER ELECTRONIC  PRODUCT PACKAGING</vt:lpstr>
      <vt:lpstr>CONSUMER ELECTRONIC  PRODUCT QUALITY INSPECTION</vt:lpstr>
      <vt:lpstr>CONSUMER ELECTRONIC  PRODUCT INSTALLATIONS</vt:lpstr>
      <vt:lpstr>CONSUMER ELECTRONIC PRODUCT  MAINTENANCE AND REPAIR SERVICES</vt:lpstr>
      <vt:lpstr>MECHATRONIC</vt:lpstr>
      <vt:lpstr>INDUSTRIAL AUTOMATION ENGINEERING SERVICES</vt:lpstr>
      <vt:lpstr>PowerPoint Presentation</vt:lpstr>
      <vt:lpstr>INDUSTRIAL AUTOMATION ENGINEERING DRAWING </vt:lpstr>
      <vt:lpstr>INDUSTRIAL AUTOMATION FUNDAMENTAL CONTROL PROGRAMMING </vt:lpstr>
      <vt:lpstr>INDUSTRIAL AUTOMATION  FABRICATION </vt:lpstr>
      <vt:lpstr>INDUSTRIAL AUTOMATION SUB -  ASSEMBLY</vt:lpstr>
      <vt:lpstr>INDUSTRIAL AUTOMATION  SYSTEMS SERVICING </vt:lpstr>
      <vt:lpstr>SEMICONDUCTOR</vt:lpstr>
      <vt:lpstr>SEMICONDUCTOR ASSEMBLY PRODUCTION</vt:lpstr>
      <vt:lpstr>PowerPoint Presentation</vt:lpstr>
      <vt:lpstr>PowerPoint Presentation</vt:lpstr>
      <vt:lpstr>SEMICONDUCTOR  WAFER MOUNT AND DICING</vt:lpstr>
      <vt:lpstr>SEMICONDUCTOR DIE ATTACH</vt:lpstr>
      <vt:lpstr> SEMICONDUCTOR WIRE AND  CLIP BONDING</vt:lpstr>
      <vt:lpstr>SEMICONDUCTOR PACKAGE MOLDING</vt:lpstr>
      <vt:lpstr>SEMICONDUCTOR LEAD  PLATING</vt:lpstr>
      <vt:lpstr>SEMICONDUCTOR PACKAGE  TRIM &amp; FORM</vt:lpstr>
      <vt:lpstr>SEMICONDUCTOR PRODUCT MARKING</vt:lpstr>
      <vt:lpstr>SEMICONDUCTOR FINISH  PRODUCT TESTING</vt:lpstr>
      <vt:lpstr>SEMICONDUCTOR PRODUCT INSPECTION</vt:lpstr>
      <vt:lpstr>SEMICONDUCTOR PRODUCT PACKING</vt:lpstr>
      <vt:lpstr>SEMICONDUCTOR  PRE-OPERATION MAINTENANCE</vt:lpstr>
      <vt:lpstr>BUILDING OPERATION &amp; MAINTENANCE</vt:lpstr>
      <vt:lpstr>BUILDING OPERATION &amp; MAINTENANCE SERVICES</vt:lpstr>
      <vt:lpstr>PowerPoint Presentation</vt:lpstr>
      <vt:lpstr>BUILDING FINISHES  MAINTENANCE</vt:lpstr>
      <vt:lpstr>BUILDING ELECTRICAL  SYSTEM MAINTENANCE</vt:lpstr>
      <vt:lpstr>BUILDING AIR CONDITIONING AND  MECHANICAL VENTILATION SYSTEM MAINTENANCE        </vt:lpstr>
      <vt:lpstr>PLUMBING SYSTEM  MAINTENANCE</vt:lpstr>
      <vt:lpstr>FIRE PROTECTION  SYSTEM MAINTENANCE</vt:lpstr>
      <vt:lpstr>BUILDINGTELE COMMUNICATION  SYSTEM MAINTENANCE</vt:lpstr>
      <vt:lpstr>BUILDING SERVICES  CONTRACT</vt:lpstr>
      <vt:lpstr>CONSTRUCTION  </vt:lpstr>
      <vt:lpstr>QMI CONSTRUCTION SUPERVISION</vt:lpstr>
      <vt:lpstr>PowerPoint Presentation</vt:lpstr>
      <vt:lpstr>QMI CONSTRUCTION  HSE SUPERVISION</vt:lpstr>
      <vt:lpstr>QMI CONSTRUCTION  QUALITY SUPERVISION</vt:lpstr>
      <vt:lpstr>QMI CONSTRUCTION  SCHEDULE SUPERVISION</vt:lpstr>
      <vt:lpstr>QMI CONSTRUCTION MANAGEMENT  OF CHANGE SUPERVISION</vt:lpstr>
      <vt:lpstr>QMI CONSTRUCTION DOCUMENT EXECUTION</vt:lpstr>
      <vt:lpstr>RUBBER INDUSTRY  </vt:lpstr>
      <vt:lpstr>LATEX COMPOUNDING PRODUCTION OPERATION</vt:lpstr>
      <vt:lpstr>PowerPoint Presentation</vt:lpstr>
      <vt:lpstr>LATEX COMPOUNDING RAW MATERIALS ARRANGEMENT </vt:lpstr>
      <vt:lpstr>LATEX COMPOUNDING SOLUTION PREPARATION</vt:lpstr>
      <vt:lpstr>LATEX COMPOUNDING  DISPERSION PREPARATION</vt:lpstr>
      <vt:lpstr>LATEX COMPOUNDING  EMULSION PREPARATION</vt:lpstr>
      <vt:lpstr>LATEX COMPOUNDING COLOUR PREPARATION</vt:lpstr>
      <vt:lpstr>LATEX COMPOUND  MIXING</vt:lpstr>
      <vt:lpstr>SALES  &amp; MARKETING</vt:lpstr>
      <vt:lpstr>SALES  &amp; MARKETING OPERATION</vt:lpstr>
      <vt:lpstr>PowerPoint Presentation</vt:lpstr>
      <vt:lpstr>MARKET &amp; PRODUCT SURVEY</vt:lpstr>
      <vt:lpstr>DIRECT / RETAILS SALES</vt:lpstr>
      <vt:lpstr>AFTRER SALES SERVICES</vt:lpstr>
      <vt:lpstr>SELF SALES PERFORMANCE ASSESSMENT</vt:lpstr>
      <vt:lpstr>ONLINE SALES</vt:lpstr>
      <vt:lpstr>INVENTORY CONTROL</vt:lpstr>
      <vt:lpstr>CUSTOMER SERVICES </vt:lpstr>
      <vt:lpstr>CUSTOMER EXPERIENCE OPERATION SUPPORT SERVICES</vt:lpstr>
      <vt:lpstr>PowerPoint Presentation</vt:lpstr>
      <vt:lpstr>CUSTOMER EXPERIENCE DATA PROCESSING</vt:lpstr>
      <vt:lpstr>CUSTOMER NEEDS &amp; REQUIREMENTS IDENTIFICATION</vt:lpstr>
      <vt:lpstr>CUSTOMER FEEDBACK  HANDLING</vt:lpstr>
      <vt:lpstr>CUSTOMER EXPERIENCE ADMINISTRATION (CEA)  SUPPORT FUNCTIONS</vt:lpstr>
      <vt:lpstr>FRONTLINE SERVICE  ACTIVITIES COORDINATION</vt:lpstr>
      <vt:lpstr>INFORMATION TECHNOLOGY (IT))</vt:lpstr>
      <vt:lpstr>APPLICATION DEVELOPMENT LEVEL 3 </vt:lpstr>
      <vt:lpstr>PowerPoint Presentation</vt:lpstr>
      <vt:lpstr>APPLICATION PROTOTYPE DEVELOPMENT </vt:lpstr>
      <vt:lpstr>APPLICATION MODULE DEVELOPMENT</vt:lpstr>
      <vt:lpstr>APPLICATION MODULE INTEGRATION </vt:lpstr>
      <vt:lpstr>DEVELOPMENT ENVIRONMENT DEPLOYMENT </vt:lpstr>
      <vt:lpstr>APPLICATION BUG FIXING</vt:lpstr>
      <vt:lpstr>APPLICATION SYSTEM DOCUMENTATION COMPILATION </vt:lpstr>
      <vt:lpstr>APPLICATION DEVELOPMENT SUPERVISION</vt:lpstr>
      <vt:lpstr>PLASTICS INJECTION MOULDING</vt:lpstr>
      <vt:lpstr>PLASTICS INJECTION MOULDING OPERATION START UP LEVEL 2</vt:lpstr>
      <vt:lpstr>PowerPoint Presentation</vt:lpstr>
      <vt:lpstr>INJECTION MOULDING PREPRODUCTION PROCESS </vt:lpstr>
      <vt:lpstr>INJECTION MOULDING MOULD PREPARATION</vt:lpstr>
      <vt:lpstr>INJECTION MOULDING  MACHINE PREPARATION </vt:lpstr>
      <vt:lpstr>INJECTION MOULDING  MOULD SET-UP </vt:lpstr>
      <vt:lpstr>INJECTION MOULDING  AUXILIARY EQUIPMENT SET-UP </vt:lpstr>
      <vt:lpstr>INJECTION MOULDING MOULD  SET-DOWN PROCESS </vt:lpstr>
      <vt:lpstr>INJECTION MOULDING PARTS ASSEMBLY PROCES</vt:lpstr>
      <vt:lpstr>INJECTION MOULDING PLASTIC PRODUCT PRINTING  AND PAINTING</vt:lpstr>
      <vt:lpstr>STEEL </vt:lpstr>
      <vt:lpstr>COLD FORMED STEEL FRAMING SYSTEM MANUFACTURING OPERATION LEVEL 2</vt:lpstr>
      <vt:lpstr>PowerPoint Presentation</vt:lpstr>
      <vt:lpstr>COLD FORMED STEEL FRAMING SYSTEM MANUFACTURING PREPARATIONS</vt:lpstr>
      <vt:lpstr>COLD FORMED STEEL FRAMING SYSTEM COMPONENTS PRODUCTIONS</vt:lpstr>
      <vt:lpstr>COLD FORMED STEEL FRAMING SYSTEM FABRICATIONS.</vt:lpstr>
      <vt:lpstr>TOOLS, EQUIPMENT AND  MACHINE MAINTENANCE</vt:lpstr>
      <vt:lpstr>MATERIALS HANDLING AND STORAGE</vt:lpstr>
      <vt:lpstr>STEEL MELT SHOP OPERATION  LEVEL 2</vt:lpstr>
      <vt:lpstr>PowerPoint Presentation</vt:lpstr>
      <vt:lpstr>STEEL MAKING (ELECTRIC ARC FURNACE)</vt:lpstr>
      <vt:lpstr>STEEL REFINING  (LADLE FURNACE)</vt:lpstr>
      <vt:lpstr>STEEL CONTINUOUS CASTING OPERATION</vt:lpstr>
      <vt:lpstr>INCIRCULATION HOT LADLE PREPARATION</vt:lpstr>
      <vt:lpstr>STEEL PLANT REFRACTORY MAINTENANCE</vt:lpstr>
      <vt:lpstr>CASTER MOULD SERVICING </vt:lpstr>
      <vt:lpstr>STEEL MAKING (BASIC OXYGEN FURNACE)</vt:lpstr>
      <vt:lpstr>STEEL MAKING (INDUCTION FURNACE) </vt:lpstr>
      <vt:lpstr>IRON AND STEEL PRODUCTION SUPPORT LEVEL 1</vt:lpstr>
      <vt:lpstr>PowerPoint Presentation</vt:lpstr>
      <vt:lpstr>IRON AND STEEL INDUSTRY WORKPLACE HOUSEKEEPING</vt:lpstr>
      <vt:lpstr>IRON AND STEEL INDUSTRY EQUIPMENT AND PARTS SERVICING </vt:lpstr>
      <vt:lpstr>IRON MAKING PRODUCTION SUPPORT</vt:lpstr>
      <vt:lpstr>STEEL MAKING PRODUCTION SUPPORT</vt:lpstr>
      <vt:lpstr>ROLLING PRODUCTION  SUPPORT </vt:lpstr>
      <vt:lpstr>FORGING PRODUCTION  SUPPORT </vt:lpstr>
      <vt:lpstr>CASTINGS PRODUCTION  SUPPORT </vt:lpstr>
      <vt:lpstr>FORMING PRODUCTION  SUPPORT</vt:lpstr>
      <vt:lpstr>STEEL COLD ROLLING MILL OPERATION</vt:lpstr>
      <vt:lpstr>PowerPoint Presentation</vt:lpstr>
      <vt:lpstr>HOT ROLLED COIL  RECEIVING</vt:lpstr>
      <vt:lpstr>STEEL COIL PICKLING PROCESS HANDLING</vt:lpstr>
      <vt:lpstr>STEEL COIL COLD ROLLING PROCESS HANDLING</vt:lpstr>
      <vt:lpstr>STEEL COIL CLEANING  PROCESS HANDLING </vt:lpstr>
      <vt:lpstr>STEEL COIL ANNEALING  PROCESS HANDLING</vt:lpstr>
      <vt:lpstr>STEEL COIL TEMPER ROLLING/  SKIN PASS PROCESS HANDLING</vt:lpstr>
      <vt:lpstr>STEEL COIL RECOILING</vt:lpstr>
      <vt:lpstr>STEEL COIL FINISHED PRODUCT PACKING</vt:lpstr>
      <vt:lpstr>MACHINES</vt:lpstr>
      <vt:lpstr>MACHINING OPERATION</vt:lpstr>
      <vt:lpstr>PowerPoint Presentation</vt:lpstr>
      <vt:lpstr>TOOL &amp; CUTTER GRINDER OPERATION</vt:lpstr>
      <vt:lpstr>LATHE MACHINE  OPERATION</vt:lpstr>
      <vt:lpstr>MILLING MACHINE  OPERATION</vt:lpstr>
      <vt:lpstr>GRINDING MACHINE OPERATION</vt:lpstr>
      <vt:lpstr>MACHINED COMPONENT ASSEMBLY OPERATION</vt:lpstr>
      <vt:lpstr>WAFER FABRICATION</vt:lpstr>
      <vt:lpstr>FRONT END WAFER FABRICATION EQUIPMENT MAINTENANCE LEVEL 4</vt:lpstr>
      <vt:lpstr>PowerPoint Presentation</vt:lpstr>
      <vt:lpstr>PowerPoint Presentation</vt:lpstr>
      <vt:lpstr>WAFER FABRICATION MANUFACTURING OPERATION</vt:lpstr>
      <vt:lpstr>WAFER FABRICATION  EQUIPMENT FUNCTIONAL OPERATION </vt:lpstr>
      <vt:lpstr>WAFER FABRICATION  EQUIPMENT FUNCTIONAL OPERATION </vt:lpstr>
      <vt:lpstr>WAFER FABRICATION ENGINEERING PARTS HANDLING</vt:lpstr>
      <vt:lpstr>WAFER FABRICATION ELECTRICAL AND ELECTRONIC SYSTEM PREVENTIVE MAINTENANCE </vt:lpstr>
      <vt:lpstr>WAFER FABRICATION VALVES, FITTINGS AND HELIUM LEAK CHECKING PREVENTIVE MAINTENANCE </vt:lpstr>
      <vt:lpstr>WAFER FABRICATION MOTOR &amp; ROBOTIC SYSTEM PREVENTIVE MAINTENANCE </vt:lpstr>
      <vt:lpstr>WAFER FABRICATION GAS DELIVERY SYSTEM PREVENTIVE MAINTENANCE</vt:lpstr>
      <vt:lpstr>WAFER FABRICATION CHEMICAL DELIVERY SYSTEM PREVENTIVE MAINTENANCE </vt:lpstr>
      <vt:lpstr>WAFER FABRICATION VACUUM PUMP SYSTEM PREVENTIVE MAINTENANCE </vt:lpstr>
      <vt:lpstr>WAFER FABRICATION CIRCULATION PUMP SYSTEM PREVENTIVE MAINTENANCE </vt:lpstr>
      <vt:lpstr>WAFER FABRICATION PRESSURE GAUGES PREVENTIVE MAINTENANCE </vt:lpstr>
      <vt:lpstr>WAFER FABRICATION RF SYSTEM PREVENTIVE MAINTENANCE &amp; TROUBLESHOOTING </vt:lpstr>
      <vt:lpstr>WAFER FABRICATION LASER MODULE SYSTEM PREVENTIVE MAINTENANCE </vt:lpstr>
      <vt:lpstr>WAFER FABRICATION SUB EQUIPMENT PREVENTIVE MAINTENANCE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Development &amp;  Retention Programme under  National Dual Training System (NDTS)</dc:title>
  <dc:creator>Nur Afza Syazwina Suzuki</dc:creator>
  <cp:lastModifiedBy>msi</cp:lastModifiedBy>
  <cp:revision>138</cp:revision>
  <cp:lastPrinted>2023-03-08T04:46:38Z</cp:lastPrinted>
  <dcterms:modified xsi:type="dcterms:W3CDTF">2023-04-14T08:34:36Z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0x0101001FD094C16368F6478A506A7136D03506</vt:lpwstr>
  </property>
</Properties>
</file>